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0" r:id="rId4"/>
    <p:sldId id="281" r:id="rId5"/>
    <p:sldId id="282" r:id="rId6"/>
    <p:sldId id="259" r:id="rId7"/>
    <p:sldId id="260" r:id="rId8"/>
    <p:sldId id="261" r:id="rId9"/>
    <p:sldId id="263" r:id="rId10"/>
    <p:sldId id="283" r:id="rId11"/>
    <p:sldId id="284" r:id="rId12"/>
    <p:sldId id="266" r:id="rId13"/>
    <p:sldId id="268" r:id="rId14"/>
    <p:sldId id="270" r:id="rId15"/>
    <p:sldId id="286" r:id="rId16"/>
    <p:sldId id="276" r:id="rId17"/>
    <p:sldId id="285" r:id="rId18"/>
    <p:sldId id="275" r:id="rId19"/>
    <p:sldId id="289" r:id="rId20"/>
    <p:sldId id="279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01"/>
    <a:srgbClr val="00FFCC"/>
    <a:srgbClr val="FF66CC"/>
    <a:srgbClr val="A08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BF7AB-C64A-480A-AC23-0252F2142D8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CO"/>
        </a:p>
      </dgm:t>
    </dgm:pt>
    <dgm:pt modelId="{2C748493-EEE6-4C83-AD9C-76A9BD3E13D5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>
          <a:solidFill>
            <a:srgbClr val="F25A16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s-CO" sz="1400" b="1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Director: </a:t>
          </a:r>
          <a:r>
            <a:rPr lang="es-CO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Es el responsable del éxito de la gestión efr en términos de desarrollo, consolidación, avance del modelo de gestión efr y de la evolución de la cultura organizacional de conciliación. Es el enlace entre la alta dirección y la manager efr en relación con el direccionamiento estratégico, la toma de decisiones y las acciones necesarias para el logro de los objetivos señalados. Es también el responsable del proceso de autoevaluación del modelo de gestión efr.</a:t>
          </a:r>
        </a:p>
      </dgm:t>
    </dgm:pt>
    <dgm:pt modelId="{1E114931-A5AE-4CEF-B84A-5CA2745E74A2}" type="parTrans" cxnId="{B09D817D-4B71-4B8C-A4D5-4397AD96AB2E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858AC262-F194-4B9D-B92F-603E3E7E9CE7}" type="sibTrans" cxnId="{B09D817D-4B71-4B8C-A4D5-4397AD96AB2E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749D04D0-86B4-4BC2-88EB-6FBE4EBE5B0A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>
          <a:solidFill>
            <a:srgbClr val="F25A16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s-CO" sz="1400" b="1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Manager:</a:t>
          </a:r>
          <a:r>
            <a:rPr lang="es-CO" sz="1400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 </a:t>
          </a:r>
          <a:r>
            <a:rPr lang="es-CO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Es la segunda responsable de jalonar y movilizar de manera transversal a la organización la gestión global para el desarrollo, consolidación y avance del modelo de gestión efr y de la evolución de la cultura organizacional de conciliación. Responde al director de la gestión efr. Es quien le propone los avances y las decisiones que éste debe avalar y/o escalar a la alta dirección. </a:t>
          </a:r>
        </a:p>
      </dgm:t>
    </dgm:pt>
    <dgm:pt modelId="{FD4C45AB-4353-41EE-B288-23205A121825}" type="parTrans" cxnId="{5177731C-02BB-406A-AE7E-A569C614E71C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19479EDC-C27A-4EB2-9FC0-7C433FB239B2}" type="sibTrans" cxnId="{5177731C-02BB-406A-AE7E-A569C614E71C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55D70F37-10E9-474D-A53C-74078DA8CCDF}">
      <dgm:prSet phldrT="[Texto]" custT="1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s-CO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Equipo</a:t>
          </a:r>
          <a:r>
            <a:rPr lang="es-CO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 </a:t>
          </a:r>
          <a:r>
            <a:rPr lang="es-CO" sz="6000" dirty="0">
              <a:solidFill>
                <a:srgbClr val="F25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efr</a:t>
          </a:r>
        </a:p>
      </dgm:t>
    </dgm:pt>
    <dgm:pt modelId="{F40DD518-81BD-4D7D-B99F-52BC1519BE37}" type="parTrans" cxnId="{58CD0025-F86F-4D71-B8A1-28D2C4D300CF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9BBEDA78-6528-4630-A0BF-62317F4955CC}" type="sibTrans" cxnId="{58CD0025-F86F-4D71-B8A1-28D2C4D300CF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CDB72518-2831-45C7-8A58-D3CE50AD8C0B}">
      <dgm:prSet phldrT="[Texto]" custT="1"/>
      <dgm:spPr>
        <a:noFill/>
        <a:ln w="9525">
          <a:solidFill>
            <a:srgbClr val="003DB8"/>
          </a:solidFill>
          <a:prstDash val="dash"/>
        </a:ln>
      </dgm:spPr>
      <dgm:t>
        <a:bodyPr/>
        <a:lstStyle/>
        <a:p>
          <a:r>
            <a:rPr lang="es-CO" sz="16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Director </a:t>
          </a:r>
          <a:r>
            <a:rPr lang="es-CO" sz="1600" dirty="0" smtClean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de la gestión efr</a:t>
          </a:r>
          <a:endParaRPr lang="es-CO" sz="1600" dirty="0">
            <a:solidFill>
              <a:schemeClr val="accent1">
                <a:lumMod val="50000"/>
              </a:schemeClr>
            </a:solidFill>
            <a:latin typeface="Trebuchet MS" panose="020B0603020202020204" pitchFamily="34" charset="0"/>
          </a:endParaRPr>
        </a:p>
        <a:p>
          <a:r>
            <a:rPr lang="es-CO" sz="1600" dirty="0" smtClean="0">
              <a:solidFill>
                <a:srgbClr val="F25A16"/>
              </a:solidFill>
              <a:latin typeface="Trebuchet MS" panose="020B0603020202020204" pitchFamily="34" charset="0"/>
            </a:rPr>
            <a:t>Lina Márquez</a:t>
          </a:r>
          <a:endParaRPr lang="es-CO" sz="1600" dirty="0">
            <a:solidFill>
              <a:srgbClr val="F25A16"/>
            </a:solidFill>
            <a:latin typeface="Trebuchet MS" panose="020B0603020202020204" pitchFamily="34" charset="0"/>
          </a:endParaRPr>
        </a:p>
      </dgm:t>
    </dgm:pt>
    <dgm:pt modelId="{5EB6B304-4539-4D5C-9AFD-B05E2264EB49}" type="parTrans" cxnId="{563C172D-A85F-45EE-BCC8-FFA0E6D7051E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>
          <a:solidFill>
            <a:srgbClr val="0070C0"/>
          </a:solidFill>
        </a:ln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C731642C-2783-4BEA-BF24-C1868951591F}" type="sibTrans" cxnId="{563C172D-A85F-45EE-BCC8-FFA0E6D7051E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F7675A71-BD75-4678-97C4-8088E782EB99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>
          <a:solidFill>
            <a:srgbClr val="F25A16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s-CO" sz="1400" b="1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Gestores: </a:t>
          </a:r>
          <a:r>
            <a:rPr lang="es-CO" sz="14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Son quienes apalancan la gestión operativa del modelo de gestión efr de forma global, en conjunto con la manager efr.</a:t>
          </a:r>
        </a:p>
      </dgm:t>
    </dgm:pt>
    <dgm:pt modelId="{31ABF1B2-F719-4A46-9868-3BD75FA35D06}" type="parTrans" cxnId="{2B6F6553-EDF5-42C4-B1A2-B29B657B8648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1B96FCF0-6B8C-4EC2-9408-7143239F04A7}" type="sibTrans" cxnId="{2B6F6553-EDF5-42C4-B1A2-B29B657B8648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46ABB58B-CDBE-4EBB-B4EA-8AF23F7649BA}">
      <dgm:prSet phldrT="[Texto]" custT="1"/>
      <dgm:spPr>
        <a:noFill/>
        <a:ln w="9525">
          <a:solidFill>
            <a:srgbClr val="003DB8"/>
          </a:solidFill>
          <a:prstDash val="dash"/>
        </a:ln>
      </dgm:spPr>
      <dgm:t>
        <a:bodyPr/>
        <a:lstStyle/>
        <a:p>
          <a:r>
            <a:rPr lang="es-CO" sz="16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Manager </a:t>
          </a:r>
          <a:r>
            <a:rPr lang="es-CO" sz="1600" dirty="0" err="1" smtClean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efr</a:t>
          </a:r>
          <a:endParaRPr lang="es-CO" sz="1600" dirty="0" smtClean="0">
            <a:solidFill>
              <a:schemeClr val="accent1">
                <a:lumMod val="50000"/>
              </a:schemeClr>
            </a:solidFill>
            <a:latin typeface="Trebuchet MS" panose="020B0603020202020204" pitchFamily="34" charset="0"/>
          </a:endParaRPr>
        </a:p>
        <a:p>
          <a:r>
            <a:rPr lang="es-CO" sz="1600" dirty="0" smtClean="0">
              <a:solidFill>
                <a:srgbClr val="F25A16"/>
              </a:solidFill>
              <a:latin typeface="Trebuchet MS" panose="020B0603020202020204" pitchFamily="34" charset="0"/>
            </a:rPr>
            <a:t>Karina Villarreal</a:t>
          </a:r>
          <a:endParaRPr lang="es-CO" sz="1600" dirty="0">
            <a:solidFill>
              <a:srgbClr val="F25A16"/>
            </a:solidFill>
            <a:latin typeface="Trebuchet MS" panose="020B0603020202020204" pitchFamily="34" charset="0"/>
          </a:endParaRPr>
        </a:p>
      </dgm:t>
    </dgm:pt>
    <dgm:pt modelId="{237B4B8B-6774-4065-960D-E13E4E04E29B}" type="parTrans" cxnId="{89CC014A-CFA5-4230-8CAE-051346FC7A0D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>
          <a:solidFill>
            <a:srgbClr val="0070C0"/>
          </a:solidFill>
        </a:ln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91262B46-DC6C-4D1F-8D59-6598426F23C6}" type="sibTrans" cxnId="{89CC014A-CFA5-4230-8CAE-051346FC7A0D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176743C8-F27E-457E-9C49-6F6A5510B146}">
      <dgm:prSet phldrT="[Texto]" custT="1"/>
      <dgm:spPr>
        <a:noFill/>
        <a:ln w="9525">
          <a:solidFill>
            <a:srgbClr val="003DB8"/>
          </a:solidFill>
          <a:prstDash val="dash"/>
        </a:ln>
      </dgm:spPr>
      <dgm:t>
        <a:bodyPr/>
        <a:lstStyle/>
        <a:p>
          <a:pPr algn="ctr"/>
          <a:r>
            <a:rPr lang="es-CO" sz="13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Gestores efr</a:t>
          </a:r>
        </a:p>
        <a:p>
          <a:pPr algn="ctr"/>
          <a:r>
            <a:rPr lang="es-CO" sz="1300" dirty="0">
              <a:solidFill>
                <a:srgbClr val="F25A16"/>
              </a:solidFill>
              <a:latin typeface="Trebuchet MS" panose="020B0603020202020204" pitchFamily="34" charset="0"/>
            </a:rPr>
            <a:t>Merlyn Altamar, Zamira Betin</a:t>
          </a:r>
          <a:r>
            <a:rPr lang="es-CO" sz="1300" dirty="0" smtClean="0">
              <a:solidFill>
                <a:srgbClr val="F25A16"/>
              </a:solidFill>
              <a:latin typeface="Trebuchet MS" panose="020B0603020202020204" pitchFamily="34" charset="0"/>
            </a:rPr>
            <a:t>, </a:t>
          </a:r>
          <a:r>
            <a:rPr lang="es-CO" sz="1300" dirty="0" err="1">
              <a:solidFill>
                <a:srgbClr val="F25A16"/>
              </a:solidFill>
              <a:latin typeface="Trebuchet MS" panose="020B0603020202020204" pitchFamily="34" charset="0"/>
            </a:rPr>
            <a:t>Daviana</a:t>
          </a:r>
          <a:r>
            <a:rPr lang="es-CO" sz="1300" dirty="0">
              <a:solidFill>
                <a:srgbClr val="F25A16"/>
              </a:solidFill>
              <a:latin typeface="Trebuchet MS" panose="020B0603020202020204" pitchFamily="34" charset="0"/>
            </a:rPr>
            <a:t> Urzola</a:t>
          </a:r>
          <a:r>
            <a:rPr lang="es-CO" sz="1300" dirty="0" smtClean="0">
              <a:solidFill>
                <a:srgbClr val="F25A16"/>
              </a:solidFill>
              <a:latin typeface="Trebuchet MS" panose="020B0603020202020204" pitchFamily="34" charset="0"/>
            </a:rPr>
            <a:t>, Maribel Baute, Leonardo </a:t>
          </a:r>
          <a:r>
            <a:rPr lang="es-CO" sz="1300" dirty="0" err="1" smtClean="0">
              <a:solidFill>
                <a:srgbClr val="F25A16"/>
              </a:solidFill>
              <a:latin typeface="Trebuchet MS" panose="020B0603020202020204" pitchFamily="34" charset="0"/>
            </a:rPr>
            <a:t>Rua</a:t>
          </a:r>
          <a:r>
            <a:rPr lang="es-CO" sz="1300" dirty="0" smtClean="0">
              <a:solidFill>
                <a:srgbClr val="F25A16"/>
              </a:solidFill>
              <a:latin typeface="Trebuchet MS" panose="020B0603020202020204" pitchFamily="34" charset="0"/>
            </a:rPr>
            <a:t>, Luis Juliao, Oriana Rinaldy y Sheylla Cabrera</a:t>
          </a:r>
          <a:endParaRPr lang="es-CO" sz="1300" dirty="0">
            <a:solidFill>
              <a:srgbClr val="F25A16"/>
            </a:solidFill>
            <a:latin typeface="Trebuchet MS" panose="020B0603020202020204" pitchFamily="34" charset="0"/>
          </a:endParaRPr>
        </a:p>
      </dgm:t>
    </dgm:pt>
    <dgm:pt modelId="{6A8495B3-1CAE-4660-B9F0-1D30F3DFE8A4}" type="parTrans" cxnId="{E7C5777D-025A-4975-9F76-8B14FBE0CCB5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ln w="28575">
          <a:solidFill>
            <a:srgbClr val="0070C0"/>
          </a:solidFill>
        </a:ln>
      </dgm:spPr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65D2137B-E5BB-4E07-A509-F2A5DF90BEF1}" type="sibTrans" cxnId="{E7C5777D-025A-4975-9F76-8B14FBE0CCB5}">
      <dgm:prSet/>
      <dgm:spPr/>
      <dgm:t>
        <a:bodyPr/>
        <a:lstStyle/>
        <a:p>
          <a:endParaRPr lang="es-CO">
            <a:latin typeface="Trebuchet MS" panose="020B0603020202020204" pitchFamily="34" charset="0"/>
          </a:endParaRPr>
        </a:p>
      </dgm:t>
    </dgm:pt>
    <dgm:pt modelId="{82CDBEF4-C3AE-4A84-93C3-628E6BD47BBB}" type="pres">
      <dgm:prSet presAssocID="{93ABF7AB-C64A-480A-AC23-0252F2142D8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6BC01BC-D49C-4A92-A005-7B98060FA4B8}" type="pres">
      <dgm:prSet presAssocID="{55D70F37-10E9-474D-A53C-74078DA8CCDF}" presName="root1" presStyleCnt="0"/>
      <dgm:spPr/>
    </dgm:pt>
    <dgm:pt modelId="{39455D52-493C-4435-B90D-FAE1C3302366}" type="pres">
      <dgm:prSet presAssocID="{55D70F37-10E9-474D-A53C-74078DA8CCDF}" presName="LevelOneTextNode" presStyleLbl="node0" presStyleIdx="0" presStyleCnt="1" custScaleX="91149" custScaleY="102469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43B88CBE-63DE-4674-8F3E-5D149A168877}" type="pres">
      <dgm:prSet presAssocID="{55D70F37-10E9-474D-A53C-74078DA8CCDF}" presName="level2hierChild" presStyleCnt="0"/>
      <dgm:spPr/>
    </dgm:pt>
    <dgm:pt modelId="{E1A9EEEE-FAED-48D4-B453-7A7B4203CDD8}" type="pres">
      <dgm:prSet presAssocID="{1E114931-A5AE-4CEF-B84A-5CA2745E74A2}" presName="conn2-1" presStyleLbl="parChTrans1D2" presStyleIdx="0" presStyleCnt="3"/>
      <dgm:spPr/>
      <dgm:t>
        <a:bodyPr/>
        <a:lstStyle/>
        <a:p>
          <a:endParaRPr lang="es-CO"/>
        </a:p>
      </dgm:t>
    </dgm:pt>
    <dgm:pt modelId="{5C4BC655-6D3A-4282-B851-92DE3C7D41D7}" type="pres">
      <dgm:prSet presAssocID="{1E114931-A5AE-4CEF-B84A-5CA2745E74A2}" presName="connTx" presStyleLbl="parChTrans1D2" presStyleIdx="0" presStyleCnt="3"/>
      <dgm:spPr/>
      <dgm:t>
        <a:bodyPr/>
        <a:lstStyle/>
        <a:p>
          <a:endParaRPr lang="es-CO"/>
        </a:p>
      </dgm:t>
    </dgm:pt>
    <dgm:pt modelId="{13A25ABB-5BFA-4FE1-B4B5-EFB762549A76}" type="pres">
      <dgm:prSet presAssocID="{2C748493-EEE6-4C83-AD9C-76A9BD3E13D5}" presName="root2" presStyleCnt="0"/>
      <dgm:spPr/>
    </dgm:pt>
    <dgm:pt modelId="{F06B5399-A097-4FD1-ABB1-9225396DDC2B}" type="pres">
      <dgm:prSet presAssocID="{2C748493-EEE6-4C83-AD9C-76A9BD3E13D5}" presName="LevelTwoTextNode" presStyleLbl="node2" presStyleIdx="0" presStyleCnt="3" custScaleX="183801" custScaleY="26887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0E66F93-9FE2-4746-AFFD-44038FDC5D1B}" type="pres">
      <dgm:prSet presAssocID="{2C748493-EEE6-4C83-AD9C-76A9BD3E13D5}" presName="level3hierChild" presStyleCnt="0"/>
      <dgm:spPr/>
    </dgm:pt>
    <dgm:pt modelId="{9E438E6F-3EFA-41CC-9960-DF4E950B46F7}" type="pres">
      <dgm:prSet presAssocID="{5EB6B304-4539-4D5C-9AFD-B05E2264EB49}" presName="conn2-1" presStyleLbl="parChTrans1D3" presStyleIdx="0" presStyleCnt="3"/>
      <dgm:spPr/>
      <dgm:t>
        <a:bodyPr/>
        <a:lstStyle/>
        <a:p>
          <a:endParaRPr lang="es-CO"/>
        </a:p>
      </dgm:t>
    </dgm:pt>
    <dgm:pt modelId="{55B158A8-06DD-47E4-91AA-6C5F04130358}" type="pres">
      <dgm:prSet presAssocID="{5EB6B304-4539-4D5C-9AFD-B05E2264EB49}" presName="connTx" presStyleLbl="parChTrans1D3" presStyleIdx="0" presStyleCnt="3"/>
      <dgm:spPr/>
      <dgm:t>
        <a:bodyPr/>
        <a:lstStyle/>
        <a:p>
          <a:endParaRPr lang="es-CO"/>
        </a:p>
      </dgm:t>
    </dgm:pt>
    <dgm:pt modelId="{1D54FC2D-0346-438F-BB04-0B8AFF615886}" type="pres">
      <dgm:prSet presAssocID="{CDB72518-2831-45C7-8A58-D3CE50AD8C0B}" presName="root2" presStyleCnt="0"/>
      <dgm:spPr/>
    </dgm:pt>
    <dgm:pt modelId="{7B2568F8-11F4-47E1-8806-4F9DBE7DF2BD}" type="pres">
      <dgm:prSet presAssocID="{CDB72518-2831-45C7-8A58-D3CE50AD8C0B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60AF2DB-7D17-476E-847A-159EA4063164}" type="pres">
      <dgm:prSet presAssocID="{CDB72518-2831-45C7-8A58-D3CE50AD8C0B}" presName="level3hierChild" presStyleCnt="0"/>
      <dgm:spPr/>
    </dgm:pt>
    <dgm:pt modelId="{F9205418-3E0D-47C1-880A-8658538B0021}" type="pres">
      <dgm:prSet presAssocID="{FD4C45AB-4353-41EE-B288-23205A121825}" presName="conn2-1" presStyleLbl="parChTrans1D2" presStyleIdx="1" presStyleCnt="3"/>
      <dgm:spPr/>
      <dgm:t>
        <a:bodyPr/>
        <a:lstStyle/>
        <a:p>
          <a:endParaRPr lang="es-CO"/>
        </a:p>
      </dgm:t>
    </dgm:pt>
    <dgm:pt modelId="{E2D4B516-A518-4CB2-B212-6F165DBFE56A}" type="pres">
      <dgm:prSet presAssocID="{FD4C45AB-4353-41EE-B288-23205A121825}" presName="connTx" presStyleLbl="parChTrans1D2" presStyleIdx="1" presStyleCnt="3"/>
      <dgm:spPr/>
      <dgm:t>
        <a:bodyPr/>
        <a:lstStyle/>
        <a:p>
          <a:endParaRPr lang="es-CO"/>
        </a:p>
      </dgm:t>
    </dgm:pt>
    <dgm:pt modelId="{2433337E-BF27-47E1-9044-105141B408A2}" type="pres">
      <dgm:prSet presAssocID="{749D04D0-86B4-4BC2-88EB-6FBE4EBE5B0A}" presName="root2" presStyleCnt="0"/>
      <dgm:spPr/>
    </dgm:pt>
    <dgm:pt modelId="{246876E1-EE8D-4C66-B5AB-03D1CEB817E2}" type="pres">
      <dgm:prSet presAssocID="{749D04D0-86B4-4BC2-88EB-6FBE4EBE5B0A}" presName="LevelTwoTextNode" presStyleLbl="node2" presStyleIdx="1" presStyleCnt="3" custScaleX="183801" custScaleY="26887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FCC4CF-0B55-41DF-8FB8-1002DA55DA20}" type="pres">
      <dgm:prSet presAssocID="{749D04D0-86B4-4BC2-88EB-6FBE4EBE5B0A}" presName="level3hierChild" presStyleCnt="0"/>
      <dgm:spPr/>
    </dgm:pt>
    <dgm:pt modelId="{93C4CC56-5183-46BF-9B29-C5FCD34348C7}" type="pres">
      <dgm:prSet presAssocID="{237B4B8B-6774-4065-960D-E13E4E04E29B}" presName="conn2-1" presStyleLbl="parChTrans1D3" presStyleIdx="1" presStyleCnt="3"/>
      <dgm:spPr/>
      <dgm:t>
        <a:bodyPr/>
        <a:lstStyle/>
        <a:p>
          <a:endParaRPr lang="es-CO"/>
        </a:p>
      </dgm:t>
    </dgm:pt>
    <dgm:pt modelId="{26C5FF08-C8F1-4451-8771-69F1D62D2A47}" type="pres">
      <dgm:prSet presAssocID="{237B4B8B-6774-4065-960D-E13E4E04E29B}" presName="connTx" presStyleLbl="parChTrans1D3" presStyleIdx="1" presStyleCnt="3"/>
      <dgm:spPr/>
      <dgm:t>
        <a:bodyPr/>
        <a:lstStyle/>
        <a:p>
          <a:endParaRPr lang="es-CO"/>
        </a:p>
      </dgm:t>
    </dgm:pt>
    <dgm:pt modelId="{1DEDF29B-0F00-4F85-A348-F180077DF662}" type="pres">
      <dgm:prSet presAssocID="{46ABB58B-CDBE-4EBB-B4EA-8AF23F7649BA}" presName="root2" presStyleCnt="0"/>
      <dgm:spPr/>
    </dgm:pt>
    <dgm:pt modelId="{52D0E629-9E0B-45C2-822C-61A0679F6401}" type="pres">
      <dgm:prSet presAssocID="{46ABB58B-CDBE-4EBB-B4EA-8AF23F7649B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9B2FC6A-2E98-41F9-8EAD-4BBD535245E2}" type="pres">
      <dgm:prSet presAssocID="{46ABB58B-CDBE-4EBB-B4EA-8AF23F7649BA}" presName="level3hierChild" presStyleCnt="0"/>
      <dgm:spPr/>
    </dgm:pt>
    <dgm:pt modelId="{CB36B452-ACFA-445C-B6FB-6C98BD87C737}" type="pres">
      <dgm:prSet presAssocID="{31ABF1B2-F719-4A46-9868-3BD75FA35D06}" presName="conn2-1" presStyleLbl="parChTrans1D2" presStyleIdx="2" presStyleCnt="3"/>
      <dgm:spPr/>
      <dgm:t>
        <a:bodyPr/>
        <a:lstStyle/>
        <a:p>
          <a:endParaRPr lang="es-CO"/>
        </a:p>
      </dgm:t>
    </dgm:pt>
    <dgm:pt modelId="{C91B9601-4AB1-4088-9FED-49C06D01045C}" type="pres">
      <dgm:prSet presAssocID="{31ABF1B2-F719-4A46-9868-3BD75FA35D06}" presName="connTx" presStyleLbl="parChTrans1D2" presStyleIdx="2" presStyleCnt="3"/>
      <dgm:spPr/>
      <dgm:t>
        <a:bodyPr/>
        <a:lstStyle/>
        <a:p>
          <a:endParaRPr lang="es-CO"/>
        </a:p>
      </dgm:t>
    </dgm:pt>
    <dgm:pt modelId="{5EF9CC7A-3D42-43CC-8855-BDE2A67FB565}" type="pres">
      <dgm:prSet presAssocID="{F7675A71-BD75-4678-97C4-8088E782EB99}" presName="root2" presStyleCnt="0"/>
      <dgm:spPr/>
    </dgm:pt>
    <dgm:pt modelId="{7F762253-31A4-447C-8AEC-403B1D0449BB}" type="pres">
      <dgm:prSet presAssocID="{F7675A71-BD75-4678-97C4-8088E782EB99}" presName="LevelTwoTextNode" presStyleLbl="node2" presStyleIdx="2" presStyleCnt="3" custScaleX="183801" custScaleY="106476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6D8C8FD-3F2C-4DE3-A259-DC1CCAED95CA}" type="pres">
      <dgm:prSet presAssocID="{F7675A71-BD75-4678-97C4-8088E782EB99}" presName="level3hierChild" presStyleCnt="0"/>
      <dgm:spPr/>
    </dgm:pt>
    <dgm:pt modelId="{C048EE04-1E1E-48E3-8E23-8B1C70007C04}" type="pres">
      <dgm:prSet presAssocID="{6A8495B3-1CAE-4660-B9F0-1D30F3DFE8A4}" presName="conn2-1" presStyleLbl="parChTrans1D3" presStyleIdx="2" presStyleCnt="3"/>
      <dgm:spPr/>
      <dgm:t>
        <a:bodyPr/>
        <a:lstStyle/>
        <a:p>
          <a:endParaRPr lang="es-CO"/>
        </a:p>
      </dgm:t>
    </dgm:pt>
    <dgm:pt modelId="{7875F8F0-8F2A-48E3-9CB6-13ABE65B16A0}" type="pres">
      <dgm:prSet presAssocID="{6A8495B3-1CAE-4660-B9F0-1D30F3DFE8A4}" presName="connTx" presStyleLbl="parChTrans1D3" presStyleIdx="2" presStyleCnt="3"/>
      <dgm:spPr/>
      <dgm:t>
        <a:bodyPr/>
        <a:lstStyle/>
        <a:p>
          <a:endParaRPr lang="es-CO"/>
        </a:p>
      </dgm:t>
    </dgm:pt>
    <dgm:pt modelId="{C3A6D1CC-D823-4ADE-AD40-D1105038DA20}" type="pres">
      <dgm:prSet presAssocID="{176743C8-F27E-457E-9C49-6F6A5510B146}" presName="root2" presStyleCnt="0"/>
      <dgm:spPr/>
    </dgm:pt>
    <dgm:pt modelId="{31879127-C3F5-4DE8-8E53-5D45F3EBF864}" type="pres">
      <dgm:prSet presAssocID="{176743C8-F27E-457E-9C49-6F6A5510B146}" presName="LevelTwoTextNode" presStyleLbl="node3" presStyleIdx="2" presStyleCnt="3" custScaleY="18222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7C75E365-52DA-4ACD-8671-8D95268E5EEF}" type="pres">
      <dgm:prSet presAssocID="{176743C8-F27E-457E-9C49-6F6A5510B146}" presName="level3hierChild" presStyleCnt="0"/>
      <dgm:spPr/>
    </dgm:pt>
  </dgm:ptLst>
  <dgm:cxnLst>
    <dgm:cxn modelId="{58CD0025-F86F-4D71-B8A1-28D2C4D300CF}" srcId="{93ABF7AB-C64A-480A-AC23-0252F2142D8D}" destId="{55D70F37-10E9-474D-A53C-74078DA8CCDF}" srcOrd="0" destOrd="0" parTransId="{F40DD518-81BD-4D7D-B99F-52BC1519BE37}" sibTransId="{9BBEDA78-6528-4630-A0BF-62317F4955CC}"/>
    <dgm:cxn modelId="{AED443AC-9EF3-40F6-B4D4-53BEE8DBAD03}" type="presOf" srcId="{6A8495B3-1CAE-4660-B9F0-1D30F3DFE8A4}" destId="{7875F8F0-8F2A-48E3-9CB6-13ABE65B16A0}" srcOrd="1" destOrd="0" presId="urn:microsoft.com/office/officeart/2008/layout/HorizontalMultiLevelHierarchy"/>
    <dgm:cxn modelId="{21DE345C-EB42-4609-893B-70177C4761CE}" type="presOf" srcId="{5EB6B304-4539-4D5C-9AFD-B05E2264EB49}" destId="{55B158A8-06DD-47E4-91AA-6C5F04130358}" srcOrd="1" destOrd="0" presId="urn:microsoft.com/office/officeart/2008/layout/HorizontalMultiLevelHierarchy"/>
    <dgm:cxn modelId="{8669DBB8-EBDA-42B9-A4A0-5551D73AC590}" type="presOf" srcId="{176743C8-F27E-457E-9C49-6F6A5510B146}" destId="{31879127-C3F5-4DE8-8E53-5D45F3EBF864}" srcOrd="0" destOrd="0" presId="urn:microsoft.com/office/officeart/2008/layout/HorizontalMultiLevelHierarchy"/>
    <dgm:cxn modelId="{2B6F6553-EDF5-42C4-B1A2-B29B657B8648}" srcId="{55D70F37-10E9-474D-A53C-74078DA8CCDF}" destId="{F7675A71-BD75-4678-97C4-8088E782EB99}" srcOrd="2" destOrd="0" parTransId="{31ABF1B2-F719-4A46-9868-3BD75FA35D06}" sibTransId="{1B96FCF0-6B8C-4EC2-9408-7143239F04A7}"/>
    <dgm:cxn modelId="{4FC5456C-B866-493E-B5A5-FED1F06F3588}" type="presOf" srcId="{F7675A71-BD75-4678-97C4-8088E782EB99}" destId="{7F762253-31A4-447C-8AEC-403B1D0449BB}" srcOrd="0" destOrd="0" presId="urn:microsoft.com/office/officeart/2008/layout/HorizontalMultiLevelHierarchy"/>
    <dgm:cxn modelId="{89CC014A-CFA5-4230-8CAE-051346FC7A0D}" srcId="{749D04D0-86B4-4BC2-88EB-6FBE4EBE5B0A}" destId="{46ABB58B-CDBE-4EBB-B4EA-8AF23F7649BA}" srcOrd="0" destOrd="0" parTransId="{237B4B8B-6774-4065-960D-E13E4E04E29B}" sibTransId="{91262B46-DC6C-4D1F-8D59-6598426F23C6}"/>
    <dgm:cxn modelId="{A860D587-E97B-4D22-BA09-4EC071905EE6}" type="presOf" srcId="{FD4C45AB-4353-41EE-B288-23205A121825}" destId="{F9205418-3E0D-47C1-880A-8658538B0021}" srcOrd="0" destOrd="0" presId="urn:microsoft.com/office/officeart/2008/layout/HorizontalMultiLevelHierarchy"/>
    <dgm:cxn modelId="{87C0019E-AA61-4C1C-A7B1-EE4943B97AFE}" type="presOf" srcId="{1E114931-A5AE-4CEF-B84A-5CA2745E74A2}" destId="{5C4BC655-6D3A-4282-B851-92DE3C7D41D7}" srcOrd="1" destOrd="0" presId="urn:microsoft.com/office/officeart/2008/layout/HorizontalMultiLevelHierarchy"/>
    <dgm:cxn modelId="{09D3F90B-C19F-4FBA-8A31-920CBE40066F}" type="presOf" srcId="{31ABF1B2-F719-4A46-9868-3BD75FA35D06}" destId="{C91B9601-4AB1-4088-9FED-49C06D01045C}" srcOrd="1" destOrd="0" presId="urn:microsoft.com/office/officeart/2008/layout/HorizontalMultiLevelHierarchy"/>
    <dgm:cxn modelId="{5177731C-02BB-406A-AE7E-A569C614E71C}" srcId="{55D70F37-10E9-474D-A53C-74078DA8CCDF}" destId="{749D04D0-86B4-4BC2-88EB-6FBE4EBE5B0A}" srcOrd="1" destOrd="0" parTransId="{FD4C45AB-4353-41EE-B288-23205A121825}" sibTransId="{19479EDC-C27A-4EB2-9FC0-7C433FB239B2}"/>
    <dgm:cxn modelId="{6EA9BEE4-3D64-4313-8340-696127B2B43E}" type="presOf" srcId="{2C748493-EEE6-4C83-AD9C-76A9BD3E13D5}" destId="{F06B5399-A097-4FD1-ABB1-9225396DDC2B}" srcOrd="0" destOrd="0" presId="urn:microsoft.com/office/officeart/2008/layout/HorizontalMultiLevelHierarchy"/>
    <dgm:cxn modelId="{B09D817D-4B71-4B8C-A4D5-4397AD96AB2E}" srcId="{55D70F37-10E9-474D-A53C-74078DA8CCDF}" destId="{2C748493-EEE6-4C83-AD9C-76A9BD3E13D5}" srcOrd="0" destOrd="0" parTransId="{1E114931-A5AE-4CEF-B84A-5CA2745E74A2}" sibTransId="{858AC262-F194-4B9D-B92F-603E3E7E9CE7}"/>
    <dgm:cxn modelId="{62C6B294-5EEF-4E7D-831A-66926B66C8D4}" type="presOf" srcId="{749D04D0-86B4-4BC2-88EB-6FBE4EBE5B0A}" destId="{246876E1-EE8D-4C66-B5AB-03D1CEB817E2}" srcOrd="0" destOrd="0" presId="urn:microsoft.com/office/officeart/2008/layout/HorizontalMultiLevelHierarchy"/>
    <dgm:cxn modelId="{21FC67A6-9B24-4076-99BC-5D7ED84397A2}" type="presOf" srcId="{237B4B8B-6774-4065-960D-E13E4E04E29B}" destId="{93C4CC56-5183-46BF-9B29-C5FCD34348C7}" srcOrd="0" destOrd="0" presId="urn:microsoft.com/office/officeart/2008/layout/HorizontalMultiLevelHierarchy"/>
    <dgm:cxn modelId="{4EA97CF0-FE31-4EF6-8002-28A8A129EB23}" type="presOf" srcId="{31ABF1B2-F719-4A46-9868-3BD75FA35D06}" destId="{CB36B452-ACFA-445C-B6FB-6C98BD87C737}" srcOrd="0" destOrd="0" presId="urn:microsoft.com/office/officeart/2008/layout/HorizontalMultiLevelHierarchy"/>
    <dgm:cxn modelId="{563C172D-A85F-45EE-BCC8-FFA0E6D7051E}" srcId="{2C748493-EEE6-4C83-AD9C-76A9BD3E13D5}" destId="{CDB72518-2831-45C7-8A58-D3CE50AD8C0B}" srcOrd="0" destOrd="0" parTransId="{5EB6B304-4539-4D5C-9AFD-B05E2264EB49}" sibTransId="{C731642C-2783-4BEA-BF24-C1868951591F}"/>
    <dgm:cxn modelId="{66870E88-AECB-4A37-8785-8C984B4BB16C}" type="presOf" srcId="{46ABB58B-CDBE-4EBB-B4EA-8AF23F7649BA}" destId="{52D0E629-9E0B-45C2-822C-61A0679F6401}" srcOrd="0" destOrd="0" presId="urn:microsoft.com/office/officeart/2008/layout/HorizontalMultiLevelHierarchy"/>
    <dgm:cxn modelId="{43481EB7-7410-4B99-BA6E-233673E118D6}" type="presOf" srcId="{FD4C45AB-4353-41EE-B288-23205A121825}" destId="{E2D4B516-A518-4CB2-B212-6F165DBFE56A}" srcOrd="1" destOrd="0" presId="urn:microsoft.com/office/officeart/2008/layout/HorizontalMultiLevelHierarchy"/>
    <dgm:cxn modelId="{D53C87F3-E516-45C2-AB3D-520D9727D08E}" type="presOf" srcId="{5EB6B304-4539-4D5C-9AFD-B05E2264EB49}" destId="{9E438E6F-3EFA-41CC-9960-DF4E950B46F7}" srcOrd="0" destOrd="0" presId="urn:microsoft.com/office/officeart/2008/layout/HorizontalMultiLevelHierarchy"/>
    <dgm:cxn modelId="{A6A6C88D-D79B-401A-9A6C-E7EFE298024C}" type="presOf" srcId="{55D70F37-10E9-474D-A53C-74078DA8CCDF}" destId="{39455D52-493C-4435-B90D-FAE1C3302366}" srcOrd="0" destOrd="0" presId="urn:microsoft.com/office/officeart/2008/layout/HorizontalMultiLevelHierarchy"/>
    <dgm:cxn modelId="{F73E9BB7-1EC0-4D4C-A246-C7F345F03505}" type="presOf" srcId="{237B4B8B-6774-4065-960D-E13E4E04E29B}" destId="{26C5FF08-C8F1-4451-8771-69F1D62D2A47}" srcOrd="1" destOrd="0" presId="urn:microsoft.com/office/officeart/2008/layout/HorizontalMultiLevelHierarchy"/>
    <dgm:cxn modelId="{71730B01-5257-427C-A2E8-17086444D72A}" type="presOf" srcId="{93ABF7AB-C64A-480A-AC23-0252F2142D8D}" destId="{82CDBEF4-C3AE-4A84-93C3-628E6BD47BBB}" srcOrd="0" destOrd="0" presId="urn:microsoft.com/office/officeart/2008/layout/HorizontalMultiLevelHierarchy"/>
    <dgm:cxn modelId="{E7C5777D-025A-4975-9F76-8B14FBE0CCB5}" srcId="{F7675A71-BD75-4678-97C4-8088E782EB99}" destId="{176743C8-F27E-457E-9C49-6F6A5510B146}" srcOrd="0" destOrd="0" parTransId="{6A8495B3-1CAE-4660-B9F0-1D30F3DFE8A4}" sibTransId="{65D2137B-E5BB-4E07-A509-F2A5DF90BEF1}"/>
    <dgm:cxn modelId="{78D6FF1C-2BB0-4EC0-BD90-35D05920A3FC}" type="presOf" srcId="{6A8495B3-1CAE-4660-B9F0-1D30F3DFE8A4}" destId="{C048EE04-1E1E-48E3-8E23-8B1C70007C04}" srcOrd="0" destOrd="0" presId="urn:microsoft.com/office/officeart/2008/layout/HorizontalMultiLevelHierarchy"/>
    <dgm:cxn modelId="{019DB659-03F3-4109-B9F3-9B39AFBC9C42}" type="presOf" srcId="{CDB72518-2831-45C7-8A58-D3CE50AD8C0B}" destId="{7B2568F8-11F4-47E1-8806-4F9DBE7DF2BD}" srcOrd="0" destOrd="0" presId="urn:microsoft.com/office/officeart/2008/layout/HorizontalMultiLevelHierarchy"/>
    <dgm:cxn modelId="{4CE824A0-0DBF-43AF-B199-F56C33CBF83E}" type="presOf" srcId="{1E114931-A5AE-4CEF-B84A-5CA2745E74A2}" destId="{E1A9EEEE-FAED-48D4-B453-7A7B4203CDD8}" srcOrd="0" destOrd="0" presId="urn:microsoft.com/office/officeart/2008/layout/HorizontalMultiLevelHierarchy"/>
    <dgm:cxn modelId="{5C71FF6B-5BEC-4991-B0F6-B7CB864B5E6A}" type="presParOf" srcId="{82CDBEF4-C3AE-4A84-93C3-628E6BD47BBB}" destId="{46BC01BC-D49C-4A92-A005-7B98060FA4B8}" srcOrd="0" destOrd="0" presId="urn:microsoft.com/office/officeart/2008/layout/HorizontalMultiLevelHierarchy"/>
    <dgm:cxn modelId="{BC8DDD36-8DB8-4944-B0AB-04D0A1328792}" type="presParOf" srcId="{46BC01BC-D49C-4A92-A005-7B98060FA4B8}" destId="{39455D52-493C-4435-B90D-FAE1C3302366}" srcOrd="0" destOrd="0" presId="urn:microsoft.com/office/officeart/2008/layout/HorizontalMultiLevelHierarchy"/>
    <dgm:cxn modelId="{B487637E-5985-464C-94A2-D6B093C76E37}" type="presParOf" srcId="{46BC01BC-D49C-4A92-A005-7B98060FA4B8}" destId="{43B88CBE-63DE-4674-8F3E-5D149A168877}" srcOrd="1" destOrd="0" presId="urn:microsoft.com/office/officeart/2008/layout/HorizontalMultiLevelHierarchy"/>
    <dgm:cxn modelId="{E44FEBC9-94A8-4719-BBE5-6ECE1C0E51BF}" type="presParOf" srcId="{43B88CBE-63DE-4674-8F3E-5D149A168877}" destId="{E1A9EEEE-FAED-48D4-B453-7A7B4203CDD8}" srcOrd="0" destOrd="0" presId="urn:microsoft.com/office/officeart/2008/layout/HorizontalMultiLevelHierarchy"/>
    <dgm:cxn modelId="{1FF22D1A-A8A4-4BC2-9065-4CB55B907B8A}" type="presParOf" srcId="{E1A9EEEE-FAED-48D4-B453-7A7B4203CDD8}" destId="{5C4BC655-6D3A-4282-B851-92DE3C7D41D7}" srcOrd="0" destOrd="0" presId="urn:microsoft.com/office/officeart/2008/layout/HorizontalMultiLevelHierarchy"/>
    <dgm:cxn modelId="{3EF4A6E2-05A1-4CAA-B613-138678E32615}" type="presParOf" srcId="{43B88CBE-63DE-4674-8F3E-5D149A168877}" destId="{13A25ABB-5BFA-4FE1-B4B5-EFB762549A76}" srcOrd="1" destOrd="0" presId="urn:microsoft.com/office/officeart/2008/layout/HorizontalMultiLevelHierarchy"/>
    <dgm:cxn modelId="{69588669-8733-448B-AAB4-3F775DBE1F02}" type="presParOf" srcId="{13A25ABB-5BFA-4FE1-B4B5-EFB762549A76}" destId="{F06B5399-A097-4FD1-ABB1-9225396DDC2B}" srcOrd="0" destOrd="0" presId="urn:microsoft.com/office/officeart/2008/layout/HorizontalMultiLevelHierarchy"/>
    <dgm:cxn modelId="{A5F4110C-80D3-4FA7-85B8-517E7EE64A0D}" type="presParOf" srcId="{13A25ABB-5BFA-4FE1-B4B5-EFB762549A76}" destId="{B0E66F93-9FE2-4746-AFFD-44038FDC5D1B}" srcOrd="1" destOrd="0" presId="urn:microsoft.com/office/officeart/2008/layout/HorizontalMultiLevelHierarchy"/>
    <dgm:cxn modelId="{3E2BB315-9F11-4F27-B9A8-6E284C4F9E8A}" type="presParOf" srcId="{B0E66F93-9FE2-4746-AFFD-44038FDC5D1B}" destId="{9E438E6F-3EFA-41CC-9960-DF4E950B46F7}" srcOrd="0" destOrd="0" presId="urn:microsoft.com/office/officeart/2008/layout/HorizontalMultiLevelHierarchy"/>
    <dgm:cxn modelId="{44331B89-8AF2-4FE1-831B-B49962C1A2D0}" type="presParOf" srcId="{9E438E6F-3EFA-41CC-9960-DF4E950B46F7}" destId="{55B158A8-06DD-47E4-91AA-6C5F04130358}" srcOrd="0" destOrd="0" presId="urn:microsoft.com/office/officeart/2008/layout/HorizontalMultiLevelHierarchy"/>
    <dgm:cxn modelId="{452F432F-56CC-4373-A6F2-414C270ED35A}" type="presParOf" srcId="{B0E66F93-9FE2-4746-AFFD-44038FDC5D1B}" destId="{1D54FC2D-0346-438F-BB04-0B8AFF615886}" srcOrd="1" destOrd="0" presId="urn:microsoft.com/office/officeart/2008/layout/HorizontalMultiLevelHierarchy"/>
    <dgm:cxn modelId="{B46595F1-D032-48F6-98E9-5B387AE7020B}" type="presParOf" srcId="{1D54FC2D-0346-438F-BB04-0B8AFF615886}" destId="{7B2568F8-11F4-47E1-8806-4F9DBE7DF2BD}" srcOrd="0" destOrd="0" presId="urn:microsoft.com/office/officeart/2008/layout/HorizontalMultiLevelHierarchy"/>
    <dgm:cxn modelId="{88E22A36-6C1D-4A73-BBA9-B5D96E8E3A96}" type="presParOf" srcId="{1D54FC2D-0346-438F-BB04-0B8AFF615886}" destId="{A60AF2DB-7D17-476E-847A-159EA4063164}" srcOrd="1" destOrd="0" presId="urn:microsoft.com/office/officeart/2008/layout/HorizontalMultiLevelHierarchy"/>
    <dgm:cxn modelId="{0A4766A8-D538-4F46-9DE6-D4106E9D1692}" type="presParOf" srcId="{43B88CBE-63DE-4674-8F3E-5D149A168877}" destId="{F9205418-3E0D-47C1-880A-8658538B0021}" srcOrd="2" destOrd="0" presId="urn:microsoft.com/office/officeart/2008/layout/HorizontalMultiLevelHierarchy"/>
    <dgm:cxn modelId="{B33F70BA-8D6E-4B1D-B591-9D4FAC7BBEE5}" type="presParOf" srcId="{F9205418-3E0D-47C1-880A-8658538B0021}" destId="{E2D4B516-A518-4CB2-B212-6F165DBFE56A}" srcOrd="0" destOrd="0" presId="urn:microsoft.com/office/officeart/2008/layout/HorizontalMultiLevelHierarchy"/>
    <dgm:cxn modelId="{23BA9E58-7D21-4E3D-8E98-C9A0CF87205A}" type="presParOf" srcId="{43B88CBE-63DE-4674-8F3E-5D149A168877}" destId="{2433337E-BF27-47E1-9044-105141B408A2}" srcOrd="3" destOrd="0" presId="urn:microsoft.com/office/officeart/2008/layout/HorizontalMultiLevelHierarchy"/>
    <dgm:cxn modelId="{F0000F99-B9AD-4EF4-964F-BDB39868F17A}" type="presParOf" srcId="{2433337E-BF27-47E1-9044-105141B408A2}" destId="{246876E1-EE8D-4C66-B5AB-03D1CEB817E2}" srcOrd="0" destOrd="0" presId="urn:microsoft.com/office/officeart/2008/layout/HorizontalMultiLevelHierarchy"/>
    <dgm:cxn modelId="{A823724A-DD66-456D-8C57-6D92D3CC189E}" type="presParOf" srcId="{2433337E-BF27-47E1-9044-105141B408A2}" destId="{BAFCC4CF-0B55-41DF-8FB8-1002DA55DA20}" srcOrd="1" destOrd="0" presId="urn:microsoft.com/office/officeart/2008/layout/HorizontalMultiLevelHierarchy"/>
    <dgm:cxn modelId="{E1142E5C-AD0E-4EC7-A2DC-2B8A310A9E4A}" type="presParOf" srcId="{BAFCC4CF-0B55-41DF-8FB8-1002DA55DA20}" destId="{93C4CC56-5183-46BF-9B29-C5FCD34348C7}" srcOrd="0" destOrd="0" presId="urn:microsoft.com/office/officeart/2008/layout/HorizontalMultiLevelHierarchy"/>
    <dgm:cxn modelId="{8BDAC598-DE3E-45BC-A315-9521772E1DC0}" type="presParOf" srcId="{93C4CC56-5183-46BF-9B29-C5FCD34348C7}" destId="{26C5FF08-C8F1-4451-8771-69F1D62D2A47}" srcOrd="0" destOrd="0" presId="urn:microsoft.com/office/officeart/2008/layout/HorizontalMultiLevelHierarchy"/>
    <dgm:cxn modelId="{C064B6BE-F2E8-40D0-A321-CEA4BDDB9B30}" type="presParOf" srcId="{BAFCC4CF-0B55-41DF-8FB8-1002DA55DA20}" destId="{1DEDF29B-0F00-4F85-A348-F180077DF662}" srcOrd="1" destOrd="0" presId="urn:microsoft.com/office/officeart/2008/layout/HorizontalMultiLevelHierarchy"/>
    <dgm:cxn modelId="{EA12214B-F843-48B6-81C0-8DB948CFE5CC}" type="presParOf" srcId="{1DEDF29B-0F00-4F85-A348-F180077DF662}" destId="{52D0E629-9E0B-45C2-822C-61A0679F6401}" srcOrd="0" destOrd="0" presId="urn:microsoft.com/office/officeart/2008/layout/HorizontalMultiLevelHierarchy"/>
    <dgm:cxn modelId="{D243D60F-B791-497E-B61A-190C601C4742}" type="presParOf" srcId="{1DEDF29B-0F00-4F85-A348-F180077DF662}" destId="{A9B2FC6A-2E98-41F9-8EAD-4BBD535245E2}" srcOrd="1" destOrd="0" presId="urn:microsoft.com/office/officeart/2008/layout/HorizontalMultiLevelHierarchy"/>
    <dgm:cxn modelId="{FC42DB33-0F3E-4C58-B60F-D09E9F7DD3BB}" type="presParOf" srcId="{43B88CBE-63DE-4674-8F3E-5D149A168877}" destId="{CB36B452-ACFA-445C-B6FB-6C98BD87C737}" srcOrd="4" destOrd="0" presId="urn:microsoft.com/office/officeart/2008/layout/HorizontalMultiLevelHierarchy"/>
    <dgm:cxn modelId="{5AD78D5A-5594-4306-8F39-6FF6ABF52F43}" type="presParOf" srcId="{CB36B452-ACFA-445C-B6FB-6C98BD87C737}" destId="{C91B9601-4AB1-4088-9FED-49C06D01045C}" srcOrd="0" destOrd="0" presId="urn:microsoft.com/office/officeart/2008/layout/HorizontalMultiLevelHierarchy"/>
    <dgm:cxn modelId="{733E26DE-90B9-4698-AE41-4C16B4D1F5C1}" type="presParOf" srcId="{43B88CBE-63DE-4674-8F3E-5D149A168877}" destId="{5EF9CC7A-3D42-43CC-8855-BDE2A67FB565}" srcOrd="5" destOrd="0" presId="urn:microsoft.com/office/officeart/2008/layout/HorizontalMultiLevelHierarchy"/>
    <dgm:cxn modelId="{2A86366B-D28D-499C-9CE0-55A22EB59FE0}" type="presParOf" srcId="{5EF9CC7A-3D42-43CC-8855-BDE2A67FB565}" destId="{7F762253-31A4-447C-8AEC-403B1D0449BB}" srcOrd="0" destOrd="0" presId="urn:microsoft.com/office/officeart/2008/layout/HorizontalMultiLevelHierarchy"/>
    <dgm:cxn modelId="{DADB7F67-6C2C-461F-AC4F-679C6E89D304}" type="presParOf" srcId="{5EF9CC7A-3D42-43CC-8855-BDE2A67FB565}" destId="{16D8C8FD-3F2C-4DE3-A259-DC1CCAED95CA}" srcOrd="1" destOrd="0" presId="urn:microsoft.com/office/officeart/2008/layout/HorizontalMultiLevelHierarchy"/>
    <dgm:cxn modelId="{CEA23B1C-5808-4526-9466-0DC680712717}" type="presParOf" srcId="{16D8C8FD-3F2C-4DE3-A259-DC1CCAED95CA}" destId="{C048EE04-1E1E-48E3-8E23-8B1C70007C04}" srcOrd="0" destOrd="0" presId="urn:microsoft.com/office/officeart/2008/layout/HorizontalMultiLevelHierarchy"/>
    <dgm:cxn modelId="{59708FE8-015F-4EBB-A8A7-4CA98DDCDD2E}" type="presParOf" srcId="{C048EE04-1E1E-48E3-8E23-8B1C70007C04}" destId="{7875F8F0-8F2A-48E3-9CB6-13ABE65B16A0}" srcOrd="0" destOrd="0" presId="urn:microsoft.com/office/officeart/2008/layout/HorizontalMultiLevelHierarchy"/>
    <dgm:cxn modelId="{2419BFF4-574E-429D-A6F5-0EC350508B98}" type="presParOf" srcId="{16D8C8FD-3F2C-4DE3-A259-DC1CCAED95CA}" destId="{C3A6D1CC-D823-4ADE-AD40-D1105038DA20}" srcOrd="1" destOrd="0" presId="urn:microsoft.com/office/officeart/2008/layout/HorizontalMultiLevelHierarchy"/>
    <dgm:cxn modelId="{14F025BD-8D82-454D-9D4B-0125E8A1B5B5}" type="presParOf" srcId="{C3A6D1CC-D823-4ADE-AD40-D1105038DA20}" destId="{31879127-C3F5-4DE8-8E53-5D45F3EBF864}" srcOrd="0" destOrd="0" presId="urn:microsoft.com/office/officeart/2008/layout/HorizontalMultiLevelHierarchy"/>
    <dgm:cxn modelId="{BDB8BDCE-E05C-457D-95F4-73F499611223}" type="presParOf" srcId="{C3A6D1CC-D823-4ADE-AD40-D1105038DA20}" destId="{7C75E365-52DA-4ACD-8671-8D95268E5EE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2BEB36-9B40-7244-A44A-6056E0B8A940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BDB42E4-1D3B-624E-A16C-CF25F1CC61F8}">
      <dgm:prSet phldrT="[Texto]" custT="1"/>
      <dgm:spPr/>
      <dgm:t>
        <a:bodyPr/>
        <a:lstStyle/>
        <a:p>
          <a:r>
            <a:rPr lang="es-ES" sz="2800" dirty="0"/>
            <a:t>1.</a:t>
          </a:r>
        </a:p>
      </dgm:t>
    </dgm:pt>
    <dgm:pt modelId="{E5A3DD33-8737-6645-A5AD-4F2BA88C9405}" type="parTrans" cxnId="{C3DF07B3-B740-2D44-B2E9-504E78D00FA3}">
      <dgm:prSet/>
      <dgm:spPr/>
      <dgm:t>
        <a:bodyPr/>
        <a:lstStyle/>
        <a:p>
          <a:endParaRPr lang="es-ES" sz="2000"/>
        </a:p>
      </dgm:t>
    </dgm:pt>
    <dgm:pt modelId="{63B5B2FC-F5FE-834E-8612-C09FC9402DA1}" type="sibTrans" cxnId="{C3DF07B3-B740-2D44-B2E9-504E78D00FA3}">
      <dgm:prSet/>
      <dgm:spPr/>
      <dgm:t>
        <a:bodyPr/>
        <a:lstStyle/>
        <a:p>
          <a:endParaRPr lang="es-ES" sz="2000"/>
        </a:p>
      </dgm:t>
    </dgm:pt>
    <dgm:pt modelId="{FC8FC7BD-40CF-EC4E-9A54-4D3316229B0B}">
      <dgm:prSet phldrT="[Texto]" custT="1"/>
      <dgm:spPr/>
      <dgm:t>
        <a:bodyPr/>
        <a:lstStyle/>
        <a:p>
          <a:pPr>
            <a:buNone/>
          </a:pPr>
          <a:r>
            <a:rPr lang="es-CO" sz="1400" kern="1200" dirty="0" smtClean="0">
              <a:latin typeface="Arial Narrow" panose="020B0606020202030204" pitchFamily="34" charset="0"/>
            </a:rPr>
            <a:t>  </a:t>
          </a: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Ser relevantes en la materia efr.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ECF86D75-302E-3147-AF5F-41DA465654C5}" type="parTrans" cxnId="{635832DC-2973-1840-A2AD-4A8257CAAD43}">
      <dgm:prSet/>
      <dgm:spPr/>
      <dgm:t>
        <a:bodyPr/>
        <a:lstStyle/>
        <a:p>
          <a:endParaRPr lang="es-ES" sz="2000"/>
        </a:p>
      </dgm:t>
    </dgm:pt>
    <dgm:pt modelId="{8EE6FCA8-2929-484C-A865-B91AF96902F0}" type="sibTrans" cxnId="{635832DC-2973-1840-A2AD-4A8257CAAD43}">
      <dgm:prSet/>
      <dgm:spPr/>
      <dgm:t>
        <a:bodyPr/>
        <a:lstStyle/>
        <a:p>
          <a:endParaRPr lang="es-ES" sz="2000"/>
        </a:p>
      </dgm:t>
    </dgm:pt>
    <dgm:pt modelId="{05344EBE-2266-4C4D-B191-6FE9300D46D9}">
      <dgm:prSet phldrT="[Texto]" custT="1"/>
      <dgm:spPr/>
      <dgm:t>
        <a:bodyPr/>
        <a:lstStyle/>
        <a:p>
          <a:r>
            <a:rPr lang="es-ES" sz="2800" dirty="0"/>
            <a:t>2.</a:t>
          </a:r>
        </a:p>
      </dgm:t>
    </dgm:pt>
    <dgm:pt modelId="{DB60C281-4738-4A4B-9C72-A707590EBB4B}" type="parTrans" cxnId="{1E56D2E8-6D1A-0A4B-9A11-99CC749F4BE7}">
      <dgm:prSet/>
      <dgm:spPr/>
      <dgm:t>
        <a:bodyPr/>
        <a:lstStyle/>
        <a:p>
          <a:endParaRPr lang="es-ES" sz="2000"/>
        </a:p>
      </dgm:t>
    </dgm:pt>
    <dgm:pt modelId="{DDCAB9A4-4E43-0A46-BB3E-39287CE14044}" type="sibTrans" cxnId="{1E56D2E8-6D1A-0A4B-9A11-99CC749F4BE7}">
      <dgm:prSet/>
      <dgm:spPr/>
      <dgm:t>
        <a:bodyPr/>
        <a:lstStyle/>
        <a:p>
          <a:endParaRPr lang="es-ES" sz="2000"/>
        </a:p>
      </dgm:t>
    </dgm:pt>
    <dgm:pt modelId="{F278D4E5-952D-D045-BCD6-EACCB71528CD}">
      <dgm:prSet phldrT="[Texto]" custT="1"/>
      <dgm:spPr/>
      <dgm:t>
        <a:bodyPr/>
        <a:lstStyle/>
        <a:p>
          <a:pPr algn="just">
            <a:buNone/>
          </a:pPr>
          <a:r>
            <a:rPr lang="es-CO" sz="1400" kern="1200" dirty="0" smtClean="0">
              <a:latin typeface="Arial Narrow" panose="020B0606020202030204" pitchFamily="34" charset="0"/>
            </a:rPr>
            <a:t>  </a:t>
          </a: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Responder a afecciones o problemas de ámbito colectivo y no estrictamente personales. 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B4895795-79AA-DA4C-ACCA-EA4F1830F9BE}" type="parTrans" cxnId="{FC0FA0A6-BB27-7D41-B804-518AA90564B3}">
      <dgm:prSet/>
      <dgm:spPr/>
      <dgm:t>
        <a:bodyPr/>
        <a:lstStyle/>
        <a:p>
          <a:endParaRPr lang="es-ES" sz="2000"/>
        </a:p>
      </dgm:t>
    </dgm:pt>
    <dgm:pt modelId="{01FC1BB0-F7E3-7E49-80B5-938750D4DBC3}" type="sibTrans" cxnId="{FC0FA0A6-BB27-7D41-B804-518AA90564B3}">
      <dgm:prSet/>
      <dgm:spPr/>
      <dgm:t>
        <a:bodyPr/>
        <a:lstStyle/>
        <a:p>
          <a:endParaRPr lang="es-ES" sz="2000"/>
        </a:p>
      </dgm:t>
    </dgm:pt>
    <dgm:pt modelId="{F0187B70-0B85-2846-9D7B-F23C9ACE3CA7}">
      <dgm:prSet phldrT="[Texto]" custT="1"/>
      <dgm:spPr/>
      <dgm:t>
        <a:bodyPr/>
        <a:lstStyle/>
        <a:p>
          <a:r>
            <a:rPr lang="es-ES" sz="2800" dirty="0"/>
            <a:t>3.</a:t>
          </a:r>
        </a:p>
      </dgm:t>
    </dgm:pt>
    <dgm:pt modelId="{ABE269CA-CBAA-5A4D-A317-C86CDFEF61B5}" type="parTrans" cxnId="{19C1A9B8-6774-8142-AC14-2DB5074814A9}">
      <dgm:prSet/>
      <dgm:spPr/>
      <dgm:t>
        <a:bodyPr/>
        <a:lstStyle/>
        <a:p>
          <a:endParaRPr lang="es-ES" sz="2000"/>
        </a:p>
      </dgm:t>
    </dgm:pt>
    <dgm:pt modelId="{2FE89432-E35C-F24D-A499-C9C3FDFEEAC6}" type="sibTrans" cxnId="{19C1A9B8-6774-8142-AC14-2DB5074814A9}">
      <dgm:prSet/>
      <dgm:spPr/>
      <dgm:t>
        <a:bodyPr/>
        <a:lstStyle/>
        <a:p>
          <a:endParaRPr lang="es-ES" sz="2000"/>
        </a:p>
      </dgm:t>
    </dgm:pt>
    <dgm:pt modelId="{05F85E33-766A-6A4E-B634-959FFEB7FBEF}">
      <dgm:prSet phldrT="[Texto]" custT="1"/>
      <dgm:spPr/>
      <dgm:t>
        <a:bodyPr/>
        <a:lstStyle/>
        <a:p>
          <a:pPr algn="just">
            <a:buNone/>
          </a:pP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Haber sido previamente dirigidas a la propia organización a través del procedimiento organizativo y reglamentario establecido y no haber obtenido respuesta en un plazo razonable.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660D7F0-B3D3-9949-9EDD-31CC01953599}" type="parTrans" cxnId="{D62F1B89-30F4-BA4B-B6EF-214DAE49F8EC}">
      <dgm:prSet/>
      <dgm:spPr/>
      <dgm:t>
        <a:bodyPr/>
        <a:lstStyle/>
        <a:p>
          <a:endParaRPr lang="es-ES" sz="2000"/>
        </a:p>
      </dgm:t>
    </dgm:pt>
    <dgm:pt modelId="{2A99CD6B-E6D4-8E4B-A8A5-F38FECED3A8C}" type="sibTrans" cxnId="{D62F1B89-30F4-BA4B-B6EF-214DAE49F8EC}">
      <dgm:prSet/>
      <dgm:spPr/>
      <dgm:t>
        <a:bodyPr/>
        <a:lstStyle/>
        <a:p>
          <a:endParaRPr lang="es-ES" sz="2000"/>
        </a:p>
      </dgm:t>
    </dgm:pt>
    <dgm:pt modelId="{D8610027-B042-4242-95CA-F3817CF745E4}" type="pres">
      <dgm:prSet presAssocID="{B02BEB36-9B40-7244-A44A-6056E0B8A94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73B5F9B0-BE94-44FC-95DF-9AD9C69229B6}" type="pres">
      <dgm:prSet presAssocID="{FBDB42E4-1D3B-624E-A16C-CF25F1CC61F8}" presName="linNode" presStyleCnt="0"/>
      <dgm:spPr/>
      <dgm:t>
        <a:bodyPr/>
        <a:lstStyle/>
        <a:p>
          <a:endParaRPr lang="es-CO"/>
        </a:p>
      </dgm:t>
    </dgm:pt>
    <dgm:pt modelId="{FCEF0C9B-48B2-4F98-81D1-5C580ADE313E}" type="pres">
      <dgm:prSet presAssocID="{FBDB42E4-1D3B-624E-A16C-CF25F1CC61F8}" presName="parentText" presStyleLbl="node1" presStyleIdx="0" presStyleCnt="3" custScaleX="65476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0A29319-411C-47A4-A8E0-E7E152C1F90C}" type="pres">
      <dgm:prSet presAssocID="{FBDB42E4-1D3B-624E-A16C-CF25F1CC61F8}" presName="descendantText" presStyleLbl="alignAccFollowNode1" presStyleIdx="0" presStyleCnt="3" custScaleX="15271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015FF37-1FE9-42FC-81E8-20891A07C753}" type="pres">
      <dgm:prSet presAssocID="{63B5B2FC-F5FE-834E-8612-C09FC9402DA1}" presName="sp" presStyleCnt="0"/>
      <dgm:spPr/>
      <dgm:t>
        <a:bodyPr/>
        <a:lstStyle/>
        <a:p>
          <a:endParaRPr lang="es-CO"/>
        </a:p>
      </dgm:t>
    </dgm:pt>
    <dgm:pt modelId="{F9E63E36-73FD-48C1-980C-9D241DB674C4}" type="pres">
      <dgm:prSet presAssocID="{05344EBE-2266-4C4D-B191-6FE9300D46D9}" presName="linNode" presStyleCnt="0"/>
      <dgm:spPr/>
      <dgm:t>
        <a:bodyPr/>
        <a:lstStyle/>
        <a:p>
          <a:endParaRPr lang="es-CO"/>
        </a:p>
      </dgm:t>
    </dgm:pt>
    <dgm:pt modelId="{AB6439B3-5695-4731-B295-7A6CB33CB313}" type="pres">
      <dgm:prSet presAssocID="{05344EBE-2266-4C4D-B191-6FE9300D46D9}" presName="parentText" presStyleLbl="node1" presStyleIdx="1" presStyleCnt="3" custScaleX="65476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603CAB5-3280-4D8A-AA88-8E9343173FD6}" type="pres">
      <dgm:prSet presAssocID="{05344EBE-2266-4C4D-B191-6FE9300D46D9}" presName="descendantText" presStyleLbl="alignAccFollowNode1" presStyleIdx="1" presStyleCnt="3" custScaleX="15271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703CCCC-D733-46F0-A2B5-9C25599BCA34}" type="pres">
      <dgm:prSet presAssocID="{DDCAB9A4-4E43-0A46-BB3E-39287CE14044}" presName="sp" presStyleCnt="0"/>
      <dgm:spPr/>
      <dgm:t>
        <a:bodyPr/>
        <a:lstStyle/>
        <a:p>
          <a:endParaRPr lang="es-CO"/>
        </a:p>
      </dgm:t>
    </dgm:pt>
    <dgm:pt modelId="{36BDF503-EE06-4D36-A23C-AF19C67C787C}" type="pres">
      <dgm:prSet presAssocID="{F0187B70-0B85-2846-9D7B-F23C9ACE3CA7}" presName="linNode" presStyleCnt="0"/>
      <dgm:spPr/>
      <dgm:t>
        <a:bodyPr/>
        <a:lstStyle/>
        <a:p>
          <a:endParaRPr lang="es-CO"/>
        </a:p>
      </dgm:t>
    </dgm:pt>
    <dgm:pt modelId="{694E1FDE-5CCD-4009-8A49-66FEBFDA435A}" type="pres">
      <dgm:prSet presAssocID="{F0187B70-0B85-2846-9D7B-F23C9ACE3CA7}" presName="parentText" presStyleLbl="node1" presStyleIdx="2" presStyleCnt="3" custScaleX="65476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48D2B3A-17C7-4E70-9644-41FD94DAFFB8}" type="pres">
      <dgm:prSet presAssocID="{F0187B70-0B85-2846-9D7B-F23C9ACE3CA7}" presName="descendantText" presStyleLbl="alignAccFollowNode1" presStyleIdx="2" presStyleCnt="3" custScaleX="152718" custScaleY="14087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BE8D6B1-BE84-41CE-87DD-1FC09F72F446}" type="presOf" srcId="{F278D4E5-952D-D045-BCD6-EACCB71528CD}" destId="{0603CAB5-3280-4D8A-AA88-8E9343173FD6}" srcOrd="0" destOrd="0" presId="urn:microsoft.com/office/officeart/2005/8/layout/vList5"/>
    <dgm:cxn modelId="{1E56D2E8-6D1A-0A4B-9A11-99CC749F4BE7}" srcId="{B02BEB36-9B40-7244-A44A-6056E0B8A940}" destId="{05344EBE-2266-4C4D-B191-6FE9300D46D9}" srcOrd="1" destOrd="0" parTransId="{DB60C281-4738-4A4B-9C72-A707590EBB4B}" sibTransId="{DDCAB9A4-4E43-0A46-BB3E-39287CE14044}"/>
    <dgm:cxn modelId="{E664D9F2-1A5B-4B8F-AF7E-70112B053EA1}" type="presOf" srcId="{FC8FC7BD-40CF-EC4E-9A54-4D3316229B0B}" destId="{D0A29319-411C-47A4-A8E0-E7E152C1F90C}" srcOrd="0" destOrd="0" presId="urn:microsoft.com/office/officeart/2005/8/layout/vList5"/>
    <dgm:cxn modelId="{05433FCC-D3B4-41E9-A57B-B209C3C15D28}" type="presOf" srcId="{FBDB42E4-1D3B-624E-A16C-CF25F1CC61F8}" destId="{FCEF0C9B-48B2-4F98-81D1-5C580ADE313E}" srcOrd="0" destOrd="0" presId="urn:microsoft.com/office/officeart/2005/8/layout/vList5"/>
    <dgm:cxn modelId="{B522DA53-8F61-4D41-98D6-C1B44AD62FA9}" type="presOf" srcId="{F0187B70-0B85-2846-9D7B-F23C9ACE3CA7}" destId="{694E1FDE-5CCD-4009-8A49-66FEBFDA435A}" srcOrd="0" destOrd="0" presId="urn:microsoft.com/office/officeart/2005/8/layout/vList5"/>
    <dgm:cxn modelId="{C3DF07B3-B740-2D44-B2E9-504E78D00FA3}" srcId="{B02BEB36-9B40-7244-A44A-6056E0B8A940}" destId="{FBDB42E4-1D3B-624E-A16C-CF25F1CC61F8}" srcOrd="0" destOrd="0" parTransId="{E5A3DD33-8737-6645-A5AD-4F2BA88C9405}" sibTransId="{63B5B2FC-F5FE-834E-8612-C09FC9402DA1}"/>
    <dgm:cxn modelId="{E464E7E0-06FA-4FFE-9516-2A65C7FE5DA3}" type="presOf" srcId="{05344EBE-2266-4C4D-B191-6FE9300D46D9}" destId="{AB6439B3-5695-4731-B295-7A6CB33CB313}" srcOrd="0" destOrd="0" presId="urn:microsoft.com/office/officeart/2005/8/layout/vList5"/>
    <dgm:cxn modelId="{D62F1B89-30F4-BA4B-B6EF-214DAE49F8EC}" srcId="{F0187B70-0B85-2846-9D7B-F23C9ACE3CA7}" destId="{05F85E33-766A-6A4E-B634-959FFEB7FBEF}" srcOrd="0" destOrd="0" parTransId="{4660D7F0-B3D3-9949-9EDD-31CC01953599}" sibTransId="{2A99CD6B-E6D4-8E4B-A8A5-F38FECED3A8C}"/>
    <dgm:cxn modelId="{635832DC-2973-1840-A2AD-4A8257CAAD43}" srcId="{FBDB42E4-1D3B-624E-A16C-CF25F1CC61F8}" destId="{FC8FC7BD-40CF-EC4E-9A54-4D3316229B0B}" srcOrd="0" destOrd="0" parTransId="{ECF86D75-302E-3147-AF5F-41DA465654C5}" sibTransId="{8EE6FCA8-2929-484C-A865-B91AF96902F0}"/>
    <dgm:cxn modelId="{19C1A9B8-6774-8142-AC14-2DB5074814A9}" srcId="{B02BEB36-9B40-7244-A44A-6056E0B8A940}" destId="{F0187B70-0B85-2846-9D7B-F23C9ACE3CA7}" srcOrd="2" destOrd="0" parTransId="{ABE269CA-CBAA-5A4D-A317-C86CDFEF61B5}" sibTransId="{2FE89432-E35C-F24D-A499-C9C3FDFEEAC6}"/>
    <dgm:cxn modelId="{5069C0AA-AECC-47DD-B2DE-E2EC9F8B2A6A}" type="presOf" srcId="{05F85E33-766A-6A4E-B634-959FFEB7FBEF}" destId="{D48D2B3A-17C7-4E70-9644-41FD94DAFFB8}" srcOrd="0" destOrd="0" presId="urn:microsoft.com/office/officeart/2005/8/layout/vList5"/>
    <dgm:cxn modelId="{47221FE8-FB39-44BD-89E5-FC1E8AC175C1}" type="presOf" srcId="{B02BEB36-9B40-7244-A44A-6056E0B8A940}" destId="{D8610027-B042-4242-95CA-F3817CF745E4}" srcOrd="0" destOrd="0" presId="urn:microsoft.com/office/officeart/2005/8/layout/vList5"/>
    <dgm:cxn modelId="{FC0FA0A6-BB27-7D41-B804-518AA90564B3}" srcId="{05344EBE-2266-4C4D-B191-6FE9300D46D9}" destId="{F278D4E5-952D-D045-BCD6-EACCB71528CD}" srcOrd="0" destOrd="0" parTransId="{B4895795-79AA-DA4C-ACCA-EA4F1830F9BE}" sibTransId="{01FC1BB0-F7E3-7E49-80B5-938750D4DBC3}"/>
    <dgm:cxn modelId="{D5534816-7871-42A0-9B8C-7D8C2566C983}" type="presParOf" srcId="{D8610027-B042-4242-95CA-F3817CF745E4}" destId="{73B5F9B0-BE94-44FC-95DF-9AD9C69229B6}" srcOrd="0" destOrd="0" presId="urn:microsoft.com/office/officeart/2005/8/layout/vList5"/>
    <dgm:cxn modelId="{13F9FE15-362D-4E1E-9A55-7FCFECED735D}" type="presParOf" srcId="{73B5F9B0-BE94-44FC-95DF-9AD9C69229B6}" destId="{FCEF0C9B-48B2-4F98-81D1-5C580ADE313E}" srcOrd="0" destOrd="0" presId="urn:microsoft.com/office/officeart/2005/8/layout/vList5"/>
    <dgm:cxn modelId="{6EEC6644-642C-4E98-B71C-BDE3B1A6C53D}" type="presParOf" srcId="{73B5F9B0-BE94-44FC-95DF-9AD9C69229B6}" destId="{D0A29319-411C-47A4-A8E0-E7E152C1F90C}" srcOrd="1" destOrd="0" presId="urn:microsoft.com/office/officeart/2005/8/layout/vList5"/>
    <dgm:cxn modelId="{4C376B9F-193F-40DD-96BC-9139C308BF81}" type="presParOf" srcId="{D8610027-B042-4242-95CA-F3817CF745E4}" destId="{3015FF37-1FE9-42FC-81E8-20891A07C753}" srcOrd="1" destOrd="0" presId="urn:microsoft.com/office/officeart/2005/8/layout/vList5"/>
    <dgm:cxn modelId="{B2DCB9C5-FE8A-484D-9533-8D37D2D82108}" type="presParOf" srcId="{D8610027-B042-4242-95CA-F3817CF745E4}" destId="{F9E63E36-73FD-48C1-980C-9D241DB674C4}" srcOrd="2" destOrd="0" presId="urn:microsoft.com/office/officeart/2005/8/layout/vList5"/>
    <dgm:cxn modelId="{9CABB761-957D-4738-873A-E9314680487F}" type="presParOf" srcId="{F9E63E36-73FD-48C1-980C-9D241DB674C4}" destId="{AB6439B3-5695-4731-B295-7A6CB33CB313}" srcOrd="0" destOrd="0" presId="urn:microsoft.com/office/officeart/2005/8/layout/vList5"/>
    <dgm:cxn modelId="{0432100D-E67D-45F5-81BC-98C5A83877AC}" type="presParOf" srcId="{F9E63E36-73FD-48C1-980C-9D241DB674C4}" destId="{0603CAB5-3280-4D8A-AA88-8E9343173FD6}" srcOrd="1" destOrd="0" presId="urn:microsoft.com/office/officeart/2005/8/layout/vList5"/>
    <dgm:cxn modelId="{AAB3A45A-501B-42AE-B4A2-F1D3CE627E12}" type="presParOf" srcId="{D8610027-B042-4242-95CA-F3817CF745E4}" destId="{1703CCCC-D733-46F0-A2B5-9C25599BCA34}" srcOrd="3" destOrd="0" presId="urn:microsoft.com/office/officeart/2005/8/layout/vList5"/>
    <dgm:cxn modelId="{73498DB7-CB91-4CC3-B47B-BA21CF5C5854}" type="presParOf" srcId="{D8610027-B042-4242-95CA-F3817CF745E4}" destId="{36BDF503-EE06-4D36-A23C-AF19C67C787C}" srcOrd="4" destOrd="0" presId="urn:microsoft.com/office/officeart/2005/8/layout/vList5"/>
    <dgm:cxn modelId="{CEA6E355-B62B-4914-BE2D-9E9070309E9C}" type="presParOf" srcId="{36BDF503-EE06-4D36-A23C-AF19C67C787C}" destId="{694E1FDE-5CCD-4009-8A49-66FEBFDA435A}" srcOrd="0" destOrd="0" presId="urn:microsoft.com/office/officeart/2005/8/layout/vList5"/>
    <dgm:cxn modelId="{F03C0B5F-7E69-4B26-A9C1-EFA1623F82DB}" type="presParOf" srcId="{36BDF503-EE06-4D36-A23C-AF19C67C787C}" destId="{D48D2B3A-17C7-4E70-9644-41FD94DAFF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8EE04-1E1E-48E3-8E23-8B1C70007C04}">
      <dsp:nvSpPr>
        <dsp:cNvPr id="0" name=""/>
        <dsp:cNvSpPr/>
      </dsp:nvSpPr>
      <dsp:spPr>
        <a:xfrm>
          <a:off x="6497744" y="5684220"/>
          <a:ext cx="560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163" y="45720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>
            <a:latin typeface="Trebuchet MS" panose="020B0603020202020204" pitchFamily="34" charset="0"/>
          </a:endParaRPr>
        </a:p>
      </dsp:txBody>
      <dsp:txXfrm>
        <a:off x="6763822" y="5715936"/>
        <a:ext cx="28008" cy="28008"/>
      </dsp:txXfrm>
    </dsp:sp>
    <dsp:sp modelId="{CB36B452-ACFA-445C-B6FB-6C98BD87C737}">
      <dsp:nvSpPr>
        <dsp:cNvPr id="0" name=""/>
        <dsp:cNvSpPr/>
      </dsp:nvSpPr>
      <dsp:spPr>
        <a:xfrm>
          <a:off x="789650" y="3220536"/>
          <a:ext cx="560163" cy="2509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0081" y="0"/>
              </a:lnTo>
              <a:lnTo>
                <a:pt x="280081" y="2509404"/>
              </a:lnTo>
              <a:lnTo>
                <a:pt x="560163" y="2509404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>
            <a:latin typeface="Trebuchet MS" panose="020B0603020202020204" pitchFamily="34" charset="0"/>
          </a:endParaRPr>
        </a:p>
      </dsp:txBody>
      <dsp:txXfrm>
        <a:off x="1005453" y="4410959"/>
        <a:ext cx="128558" cy="128558"/>
      </dsp:txXfrm>
    </dsp:sp>
    <dsp:sp modelId="{93C4CC56-5183-46BF-9B29-C5FCD34348C7}">
      <dsp:nvSpPr>
        <dsp:cNvPr id="0" name=""/>
        <dsp:cNvSpPr/>
      </dsp:nvSpPr>
      <dsp:spPr>
        <a:xfrm>
          <a:off x="6497744" y="3868176"/>
          <a:ext cx="560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163" y="45720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>
            <a:latin typeface="Trebuchet MS" panose="020B0603020202020204" pitchFamily="34" charset="0"/>
          </a:endParaRPr>
        </a:p>
      </dsp:txBody>
      <dsp:txXfrm>
        <a:off x="6763822" y="3899892"/>
        <a:ext cx="28008" cy="28008"/>
      </dsp:txXfrm>
    </dsp:sp>
    <dsp:sp modelId="{F9205418-3E0D-47C1-880A-8658538B0021}">
      <dsp:nvSpPr>
        <dsp:cNvPr id="0" name=""/>
        <dsp:cNvSpPr/>
      </dsp:nvSpPr>
      <dsp:spPr>
        <a:xfrm>
          <a:off x="789650" y="3220536"/>
          <a:ext cx="560163" cy="69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0081" y="0"/>
              </a:lnTo>
              <a:lnTo>
                <a:pt x="280081" y="693360"/>
              </a:lnTo>
              <a:lnTo>
                <a:pt x="560163" y="693360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>
            <a:latin typeface="Trebuchet MS" panose="020B0603020202020204" pitchFamily="34" charset="0"/>
          </a:endParaRPr>
        </a:p>
      </dsp:txBody>
      <dsp:txXfrm>
        <a:off x="1047448" y="3544932"/>
        <a:ext cx="44568" cy="44568"/>
      </dsp:txXfrm>
    </dsp:sp>
    <dsp:sp modelId="{9E438E6F-3EFA-41CC-9960-DF4E950B46F7}">
      <dsp:nvSpPr>
        <dsp:cNvPr id="0" name=""/>
        <dsp:cNvSpPr/>
      </dsp:nvSpPr>
      <dsp:spPr>
        <a:xfrm>
          <a:off x="6497744" y="1358772"/>
          <a:ext cx="560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0163" y="45720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>
            <a:latin typeface="Trebuchet MS" panose="020B0603020202020204" pitchFamily="34" charset="0"/>
          </a:endParaRPr>
        </a:p>
      </dsp:txBody>
      <dsp:txXfrm>
        <a:off x="6763822" y="1390488"/>
        <a:ext cx="28008" cy="28008"/>
      </dsp:txXfrm>
    </dsp:sp>
    <dsp:sp modelId="{E1A9EEEE-FAED-48D4-B453-7A7B4203CDD8}">
      <dsp:nvSpPr>
        <dsp:cNvPr id="0" name=""/>
        <dsp:cNvSpPr/>
      </dsp:nvSpPr>
      <dsp:spPr>
        <a:xfrm>
          <a:off x="789650" y="1404492"/>
          <a:ext cx="560163" cy="1816044"/>
        </a:xfrm>
        <a:custGeom>
          <a:avLst/>
          <a:gdLst/>
          <a:ahLst/>
          <a:cxnLst/>
          <a:rect l="0" t="0" r="0" b="0"/>
          <a:pathLst>
            <a:path>
              <a:moveTo>
                <a:pt x="0" y="1816044"/>
              </a:moveTo>
              <a:lnTo>
                <a:pt x="280081" y="1816044"/>
              </a:lnTo>
              <a:lnTo>
                <a:pt x="280081" y="0"/>
              </a:lnTo>
              <a:lnTo>
                <a:pt x="560163" y="0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latin typeface="Trebuchet MS" panose="020B0603020202020204" pitchFamily="34" charset="0"/>
          </a:endParaRPr>
        </a:p>
      </dsp:txBody>
      <dsp:txXfrm>
        <a:off x="1022220" y="2265002"/>
        <a:ext cx="95023" cy="95023"/>
      </dsp:txXfrm>
    </dsp:sp>
    <dsp:sp modelId="{39455D52-493C-4435-B90D-FAE1C3302366}">
      <dsp:nvSpPr>
        <dsp:cNvPr id="0" name=""/>
        <dsp:cNvSpPr/>
      </dsp:nvSpPr>
      <dsp:spPr>
        <a:xfrm rot="16200000">
          <a:off x="-1902120" y="2831372"/>
          <a:ext cx="4605214" cy="778328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4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Equipo</a:t>
          </a:r>
          <a:r>
            <a:rPr lang="es-CO" sz="5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 </a:t>
          </a:r>
          <a:r>
            <a:rPr lang="es-CO" sz="6000" kern="1200" dirty="0">
              <a:solidFill>
                <a:srgbClr val="F25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rPr>
            <a:t>efr</a:t>
          </a:r>
        </a:p>
      </dsp:txBody>
      <dsp:txXfrm>
        <a:off x="-1902120" y="2831372"/>
        <a:ext cx="4605214" cy="778328"/>
      </dsp:txXfrm>
    </dsp:sp>
    <dsp:sp modelId="{F06B5399-A097-4FD1-ABB1-9225396DDC2B}">
      <dsp:nvSpPr>
        <dsp:cNvPr id="0" name=""/>
        <dsp:cNvSpPr/>
      </dsp:nvSpPr>
      <dsp:spPr>
        <a:xfrm>
          <a:off x="1349814" y="256528"/>
          <a:ext cx="5147930" cy="2295927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F25A16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Director: </a:t>
          </a:r>
          <a:r>
            <a:rPr lang="es-CO" sz="14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Es el responsable del éxito de la gestión efr en términos de desarrollo, consolidación, avance del modelo de gestión efr y de la evolución de la cultura organizacional de conciliación. Es el enlace entre la alta dirección y la manager efr en relación con el direccionamiento estratégico, la toma de decisiones y las acciones necesarias para el logro de los objetivos señalados. Es también el responsable del proceso de autoevaluación del modelo de gestión efr.</a:t>
          </a:r>
        </a:p>
      </dsp:txBody>
      <dsp:txXfrm>
        <a:off x="1349814" y="256528"/>
        <a:ext cx="5147930" cy="2295927"/>
      </dsp:txXfrm>
    </dsp:sp>
    <dsp:sp modelId="{7B2568F8-11F4-47E1-8806-4F9DBE7DF2BD}">
      <dsp:nvSpPr>
        <dsp:cNvPr id="0" name=""/>
        <dsp:cNvSpPr/>
      </dsp:nvSpPr>
      <dsp:spPr>
        <a:xfrm>
          <a:off x="7057908" y="977538"/>
          <a:ext cx="2800817" cy="853907"/>
        </a:xfrm>
        <a:prstGeom prst="rect">
          <a:avLst/>
        </a:prstGeom>
        <a:noFill/>
        <a:ln w="9525" cap="flat" cmpd="sng" algn="ctr">
          <a:solidFill>
            <a:srgbClr val="003DB8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Director </a:t>
          </a:r>
          <a:r>
            <a:rPr lang="es-CO" sz="1600" kern="1200" dirty="0" smtClean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de la gestión efr</a:t>
          </a:r>
          <a:endParaRPr lang="es-CO" sz="1600" kern="1200" dirty="0">
            <a:solidFill>
              <a:schemeClr val="accent1">
                <a:lumMod val="50000"/>
              </a:schemeClr>
            </a:solidFill>
            <a:latin typeface="Trebuchet MS" panose="020B0603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solidFill>
                <a:srgbClr val="F25A16"/>
              </a:solidFill>
              <a:latin typeface="Trebuchet MS" panose="020B0603020202020204" pitchFamily="34" charset="0"/>
            </a:rPr>
            <a:t>Lina Márquez</a:t>
          </a:r>
          <a:endParaRPr lang="es-CO" sz="1600" kern="1200" dirty="0">
            <a:solidFill>
              <a:srgbClr val="F25A16"/>
            </a:solidFill>
            <a:latin typeface="Trebuchet MS" panose="020B0603020202020204" pitchFamily="34" charset="0"/>
          </a:endParaRPr>
        </a:p>
      </dsp:txBody>
      <dsp:txXfrm>
        <a:off x="7057908" y="977538"/>
        <a:ext cx="2800817" cy="853907"/>
      </dsp:txXfrm>
    </dsp:sp>
    <dsp:sp modelId="{246876E1-EE8D-4C66-B5AB-03D1CEB817E2}">
      <dsp:nvSpPr>
        <dsp:cNvPr id="0" name=""/>
        <dsp:cNvSpPr/>
      </dsp:nvSpPr>
      <dsp:spPr>
        <a:xfrm>
          <a:off x="1349814" y="2765933"/>
          <a:ext cx="5147930" cy="2295927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F25A16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Manager:</a:t>
          </a:r>
          <a:r>
            <a:rPr lang="es-CO" sz="1400" kern="1200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 </a:t>
          </a:r>
          <a:r>
            <a:rPr lang="es-CO" sz="14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Es la segunda responsable de jalonar y movilizar de manera transversal a la organización la gestión global para el desarrollo, consolidación y avance del modelo de gestión efr y de la evolución de la cultura organizacional de conciliación. Responde al director de la gestión efr. Es quien le propone los avances y las decisiones que éste debe avalar y/o escalar a la alta dirección. </a:t>
          </a:r>
        </a:p>
      </dsp:txBody>
      <dsp:txXfrm>
        <a:off x="1349814" y="2765933"/>
        <a:ext cx="5147930" cy="2295927"/>
      </dsp:txXfrm>
    </dsp:sp>
    <dsp:sp modelId="{52D0E629-9E0B-45C2-822C-61A0679F6401}">
      <dsp:nvSpPr>
        <dsp:cNvPr id="0" name=""/>
        <dsp:cNvSpPr/>
      </dsp:nvSpPr>
      <dsp:spPr>
        <a:xfrm>
          <a:off x="7057908" y="3486942"/>
          <a:ext cx="2800817" cy="853907"/>
        </a:xfrm>
        <a:prstGeom prst="rect">
          <a:avLst/>
        </a:prstGeom>
        <a:noFill/>
        <a:ln w="9525" cap="flat" cmpd="sng" algn="ctr">
          <a:solidFill>
            <a:srgbClr val="003DB8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Manager </a:t>
          </a:r>
          <a:r>
            <a:rPr lang="es-CO" sz="1600" kern="1200" dirty="0" err="1" smtClean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efr</a:t>
          </a:r>
          <a:endParaRPr lang="es-CO" sz="1600" kern="1200" dirty="0" smtClean="0">
            <a:solidFill>
              <a:schemeClr val="accent1">
                <a:lumMod val="50000"/>
              </a:schemeClr>
            </a:solidFill>
            <a:latin typeface="Trebuchet MS" panose="020B0603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solidFill>
                <a:srgbClr val="F25A16"/>
              </a:solidFill>
              <a:latin typeface="Trebuchet MS" panose="020B0603020202020204" pitchFamily="34" charset="0"/>
            </a:rPr>
            <a:t>Karina Villarreal</a:t>
          </a:r>
          <a:endParaRPr lang="es-CO" sz="1600" kern="1200" dirty="0">
            <a:solidFill>
              <a:srgbClr val="F25A16"/>
            </a:solidFill>
            <a:latin typeface="Trebuchet MS" panose="020B0603020202020204" pitchFamily="34" charset="0"/>
          </a:endParaRPr>
        </a:p>
      </dsp:txBody>
      <dsp:txXfrm>
        <a:off x="7057908" y="3486942"/>
        <a:ext cx="2800817" cy="853907"/>
      </dsp:txXfrm>
    </dsp:sp>
    <dsp:sp modelId="{7F762253-31A4-447C-8AEC-403B1D0449BB}">
      <dsp:nvSpPr>
        <dsp:cNvPr id="0" name=""/>
        <dsp:cNvSpPr/>
      </dsp:nvSpPr>
      <dsp:spPr>
        <a:xfrm>
          <a:off x="1349814" y="5275337"/>
          <a:ext cx="5147930" cy="909206"/>
        </a:xfrm>
        <a:prstGeom prst="rect">
          <a:avLst/>
        </a:prstGeom>
        <a:solidFill>
          <a:schemeClr val="lt1"/>
        </a:solidFill>
        <a:ln w="28575" cap="flat" cmpd="sng" algn="ctr">
          <a:solidFill>
            <a:srgbClr val="F25A16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srgbClr val="F25A16"/>
              </a:solidFill>
              <a:effectLst/>
              <a:latin typeface="Trebuchet MS" panose="020B0603020202020204" pitchFamily="34" charset="0"/>
            </a:rPr>
            <a:t>Gestores: </a:t>
          </a:r>
          <a:r>
            <a:rPr lang="es-CO" sz="14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Son quienes apalancan la gestión operativa del modelo de gestión efr de forma global, en conjunto con la manager efr.</a:t>
          </a:r>
        </a:p>
      </dsp:txBody>
      <dsp:txXfrm>
        <a:off x="1349814" y="5275337"/>
        <a:ext cx="5147930" cy="909206"/>
      </dsp:txXfrm>
    </dsp:sp>
    <dsp:sp modelId="{31879127-C3F5-4DE8-8E53-5D45F3EBF864}">
      <dsp:nvSpPr>
        <dsp:cNvPr id="0" name=""/>
        <dsp:cNvSpPr/>
      </dsp:nvSpPr>
      <dsp:spPr>
        <a:xfrm>
          <a:off x="7057908" y="4951928"/>
          <a:ext cx="2800817" cy="1556024"/>
        </a:xfrm>
        <a:prstGeom prst="rect">
          <a:avLst/>
        </a:prstGeom>
        <a:noFill/>
        <a:ln w="9525" cap="flat" cmpd="sng" algn="ctr">
          <a:solidFill>
            <a:srgbClr val="003DB8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>
              <a:solidFill>
                <a:schemeClr val="accent1">
                  <a:lumMod val="50000"/>
                </a:schemeClr>
              </a:solidFill>
              <a:latin typeface="Trebuchet MS" panose="020B0603020202020204" pitchFamily="34" charset="0"/>
            </a:rPr>
            <a:t>Gestores efr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>
              <a:solidFill>
                <a:srgbClr val="F25A16"/>
              </a:solidFill>
              <a:latin typeface="Trebuchet MS" panose="020B0603020202020204" pitchFamily="34" charset="0"/>
            </a:rPr>
            <a:t>Merlyn Altamar, Zamira Betin</a:t>
          </a:r>
          <a:r>
            <a:rPr lang="es-CO" sz="1300" kern="1200" dirty="0" smtClean="0">
              <a:solidFill>
                <a:srgbClr val="F25A16"/>
              </a:solidFill>
              <a:latin typeface="Trebuchet MS" panose="020B0603020202020204" pitchFamily="34" charset="0"/>
            </a:rPr>
            <a:t>, </a:t>
          </a:r>
          <a:r>
            <a:rPr lang="es-CO" sz="1300" kern="1200" dirty="0" err="1">
              <a:solidFill>
                <a:srgbClr val="F25A16"/>
              </a:solidFill>
              <a:latin typeface="Trebuchet MS" panose="020B0603020202020204" pitchFamily="34" charset="0"/>
            </a:rPr>
            <a:t>Daviana</a:t>
          </a:r>
          <a:r>
            <a:rPr lang="es-CO" sz="1300" kern="1200" dirty="0">
              <a:solidFill>
                <a:srgbClr val="F25A16"/>
              </a:solidFill>
              <a:latin typeface="Trebuchet MS" panose="020B0603020202020204" pitchFamily="34" charset="0"/>
            </a:rPr>
            <a:t> Urzola</a:t>
          </a:r>
          <a:r>
            <a:rPr lang="es-CO" sz="1300" kern="1200" dirty="0" smtClean="0">
              <a:solidFill>
                <a:srgbClr val="F25A16"/>
              </a:solidFill>
              <a:latin typeface="Trebuchet MS" panose="020B0603020202020204" pitchFamily="34" charset="0"/>
            </a:rPr>
            <a:t>, Maribel Baute, Leonardo </a:t>
          </a:r>
          <a:r>
            <a:rPr lang="es-CO" sz="1300" kern="1200" dirty="0" err="1" smtClean="0">
              <a:solidFill>
                <a:srgbClr val="F25A16"/>
              </a:solidFill>
              <a:latin typeface="Trebuchet MS" panose="020B0603020202020204" pitchFamily="34" charset="0"/>
            </a:rPr>
            <a:t>Rua</a:t>
          </a:r>
          <a:r>
            <a:rPr lang="es-CO" sz="1300" kern="1200" dirty="0" smtClean="0">
              <a:solidFill>
                <a:srgbClr val="F25A16"/>
              </a:solidFill>
              <a:latin typeface="Trebuchet MS" panose="020B0603020202020204" pitchFamily="34" charset="0"/>
            </a:rPr>
            <a:t>, Luis Juliao, Oriana Rinaldy y Sheylla Cabrera</a:t>
          </a:r>
          <a:endParaRPr lang="es-CO" sz="1300" kern="1200" dirty="0">
            <a:solidFill>
              <a:srgbClr val="F25A16"/>
            </a:solidFill>
            <a:latin typeface="Trebuchet MS" panose="020B0603020202020204" pitchFamily="34" charset="0"/>
          </a:endParaRPr>
        </a:p>
      </dsp:txBody>
      <dsp:txXfrm>
        <a:off x="7057908" y="4951928"/>
        <a:ext cx="2800817" cy="1556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29319-411C-47A4-A8E0-E7E152C1F90C}">
      <dsp:nvSpPr>
        <dsp:cNvPr id="0" name=""/>
        <dsp:cNvSpPr/>
      </dsp:nvSpPr>
      <dsp:spPr>
        <a:xfrm rot="5400000">
          <a:off x="3123070" y="-1922784"/>
          <a:ext cx="634395" cy="464118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>
              <a:latin typeface="Arial Narrow" panose="020B0606020202030204" pitchFamily="34" charset="0"/>
            </a:rPr>
            <a:t>  </a:t>
          </a: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Ser relevantes en la materia efr.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1119675" y="111580"/>
        <a:ext cx="4610217" cy="572457"/>
      </dsp:txXfrm>
    </dsp:sp>
    <dsp:sp modelId="{FCEF0C9B-48B2-4F98-81D1-5C580ADE313E}">
      <dsp:nvSpPr>
        <dsp:cNvPr id="0" name=""/>
        <dsp:cNvSpPr/>
      </dsp:nvSpPr>
      <dsp:spPr>
        <a:xfrm>
          <a:off x="383" y="1311"/>
          <a:ext cx="1119292" cy="7929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1.</a:t>
          </a:r>
        </a:p>
      </dsp:txBody>
      <dsp:txXfrm>
        <a:off x="39094" y="40022"/>
        <a:ext cx="1041870" cy="715572"/>
      </dsp:txXfrm>
    </dsp:sp>
    <dsp:sp modelId="{0603CAB5-3280-4D8A-AA88-8E9343173FD6}">
      <dsp:nvSpPr>
        <dsp:cNvPr id="0" name=""/>
        <dsp:cNvSpPr/>
      </dsp:nvSpPr>
      <dsp:spPr>
        <a:xfrm rot="5400000">
          <a:off x="3123070" y="-1090139"/>
          <a:ext cx="634395" cy="4641186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>
              <a:latin typeface="Arial Narrow" panose="020B0606020202030204" pitchFamily="34" charset="0"/>
            </a:rPr>
            <a:t>  </a:t>
          </a: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Responder a afecciones o problemas de ámbito colectivo y no estrictamente personales. 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1119675" y="944225"/>
        <a:ext cx="4610217" cy="572457"/>
      </dsp:txXfrm>
    </dsp:sp>
    <dsp:sp modelId="{AB6439B3-5695-4731-B295-7A6CB33CB313}">
      <dsp:nvSpPr>
        <dsp:cNvPr id="0" name=""/>
        <dsp:cNvSpPr/>
      </dsp:nvSpPr>
      <dsp:spPr>
        <a:xfrm>
          <a:off x="383" y="833956"/>
          <a:ext cx="1119292" cy="792994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2.</a:t>
          </a:r>
        </a:p>
      </dsp:txBody>
      <dsp:txXfrm>
        <a:off x="39094" y="872667"/>
        <a:ext cx="1041870" cy="715572"/>
      </dsp:txXfrm>
    </dsp:sp>
    <dsp:sp modelId="{D48D2B3A-17C7-4E70-9644-41FD94DAFFB8}">
      <dsp:nvSpPr>
        <dsp:cNvPr id="0" name=""/>
        <dsp:cNvSpPr/>
      </dsp:nvSpPr>
      <dsp:spPr>
        <a:xfrm rot="5400000">
          <a:off x="2993425" y="-207149"/>
          <a:ext cx="893685" cy="4641186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Haber sido previamente dirigidas a la propia organización a través del procedimiento organizativo y reglamentario establecido y no haber obtenido respuesta en un plazo razonable.</a:t>
          </a:r>
          <a:endParaRPr lang="es-ES" sz="140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1119675" y="1710227"/>
        <a:ext cx="4597560" cy="806433"/>
      </dsp:txXfrm>
    </dsp:sp>
    <dsp:sp modelId="{694E1FDE-5CCD-4009-8A49-66FEBFDA435A}">
      <dsp:nvSpPr>
        <dsp:cNvPr id="0" name=""/>
        <dsp:cNvSpPr/>
      </dsp:nvSpPr>
      <dsp:spPr>
        <a:xfrm>
          <a:off x="383" y="1716946"/>
          <a:ext cx="1119292" cy="792994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/>
            <a:t>3.</a:t>
          </a:r>
        </a:p>
      </dsp:txBody>
      <dsp:txXfrm>
        <a:off x="39094" y="1755657"/>
        <a:ext cx="1041870" cy="715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509F0-FDF6-4DCA-ADCF-CC5A2587C022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1DF5-37E0-42FC-9168-29D39261B26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6067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8DCA3-907C-4B47-9464-41239EB4D367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97F7-E908-4579-BC73-8B29D224FB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7409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 referencia a un modelo de gestión a la cual se vinculó voluntariamente nuestra empresa para apoyar la conciliación entre la vida laboral, personal y familiar.</a:t>
            </a:r>
          </a:p>
          <a:p>
            <a:pPr eaLnBrk="1" hangingPunct="1">
              <a:spcBef>
                <a:spcPct val="0"/>
              </a:spcBef>
            </a:pPr>
            <a:endParaRPr lang="es-CO" altLang="es-CO" dirty="0" smtClean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1935-E514-4DE3-B137-5BADC48E9DB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13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 referencia a un modelo de gestión a la cual se vinculó voluntariamente nuestra empresa para apoyar la conciliación entre la vida laboral, personal y familiar.</a:t>
            </a:r>
          </a:p>
          <a:p>
            <a:pPr eaLnBrk="1" hangingPunct="1">
              <a:spcBef>
                <a:spcPct val="0"/>
              </a:spcBef>
            </a:pPr>
            <a:endParaRPr lang="es-CO" altLang="es-CO" dirty="0" smtClean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1935-E514-4DE3-B137-5BADC48E9DBC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25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 referencia a un modelo de gestión a la cual se vinculó voluntariamente nuestra empresa para apoyar la conciliación entre la vida laboral, personal y familiar.</a:t>
            </a:r>
          </a:p>
          <a:p>
            <a:pPr eaLnBrk="1" hangingPunct="1">
              <a:spcBef>
                <a:spcPct val="0"/>
              </a:spcBef>
            </a:pPr>
            <a:endParaRPr lang="es-CO" altLang="es-CO" dirty="0" smtClean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1935-E514-4DE3-B137-5BADC48E9DBC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376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 referencia a un modelo de gestión a la cual se vinculó voluntariamente nuestra empresa para apoyar la conciliación entre la vida laboral, personal y familiar.</a:t>
            </a:r>
          </a:p>
          <a:p>
            <a:pPr eaLnBrk="1" hangingPunct="1">
              <a:spcBef>
                <a:spcPct val="0"/>
              </a:spcBef>
            </a:pPr>
            <a:endParaRPr lang="es-CO" altLang="es-CO" dirty="0" smtClean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1935-E514-4DE3-B137-5BADC48E9DB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057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4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66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369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10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95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750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2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57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698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700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86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331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28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ED94F-9AF4-466F-A865-CF73F51BB679}" type="datetimeFigureOut">
              <a:rPr lang="es-CO" smtClean="0"/>
              <a:t>24/09/2022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36737-5EFB-418D-8860-C4838802D887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2227"/>
            <a:ext cx="1068946" cy="508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15" y="6370270"/>
            <a:ext cx="1132264" cy="352672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 flipV="1">
            <a:off x="0" y="6247589"/>
            <a:ext cx="12192000" cy="76699"/>
          </a:xfrm>
          <a:prstGeom prst="rect">
            <a:avLst/>
          </a:prstGeom>
          <a:solidFill>
            <a:srgbClr val="F9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036300" y="0"/>
            <a:ext cx="1092200" cy="7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mailto:Karina.villarreal@aaa.com.co" TargetMode="External"/><Relationship Id="rId7" Type="http://schemas.openxmlformats.org/officeDocument/2006/relationships/diagramQuickStyle" Target="../diagrams/quickStyle2.xml"/><Relationship Id="rId2" Type="http://schemas.openxmlformats.org/officeDocument/2006/relationships/hyperlink" Target="mailto:lina.marquez@aaa.com.co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microsoft.com/office/2007/relationships/hdphoto" Target="../media/hdphoto2.wdp"/><Relationship Id="rId5" Type="http://schemas.openxmlformats.org/officeDocument/2006/relationships/diagramData" Target="../diagrams/data2.xml"/><Relationship Id="rId10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1949"/>
          <a:stretch/>
        </p:blipFill>
        <p:spPr>
          <a:xfrm>
            <a:off x="0" y="0"/>
            <a:ext cx="12192000" cy="6233375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1483747" y="205206"/>
            <a:ext cx="8674209" cy="1253411"/>
          </a:xfrm>
          <a:prstGeom prst="roundRect">
            <a:avLst/>
          </a:prstGeom>
          <a:solidFill>
            <a:srgbClr val="00B0F0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998902" y="258288"/>
            <a:ext cx="8013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3600" b="1" dirty="0">
                <a:solidFill>
                  <a:schemeClr val="bg1"/>
                </a:solidFill>
                <a:latin typeface="Arial Narrow" panose="020B0606020202030204" pitchFamily="34" charset="0"/>
              </a:rPr>
              <a:t>Colaboradores comprometidos </a:t>
            </a:r>
            <a:r>
              <a:rPr lang="es-E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y </a:t>
            </a:r>
            <a:r>
              <a:rPr lang="es-ES" sz="3600" b="1" dirty="0">
                <a:solidFill>
                  <a:schemeClr val="bg1"/>
                </a:solidFill>
                <a:latin typeface="Arial Narrow" panose="020B0606020202030204" pitchFamily="34" charset="0"/>
              </a:rPr>
              <a:t>felices, empresa más </a:t>
            </a:r>
            <a:r>
              <a:rPr lang="es-E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productiva</a:t>
            </a:r>
            <a:endParaRPr lang="es-E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 rot="16200000">
            <a:off x="-450645" y="450647"/>
            <a:ext cx="6415548" cy="5514253"/>
          </a:xfrm>
          <a:prstGeom prst="rect">
            <a:avLst/>
          </a:prstGeom>
          <a:solidFill>
            <a:srgbClr val="04B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1674247" y="2359810"/>
            <a:ext cx="3485284" cy="21236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s-CO" sz="6600" b="1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¿Qué </a:t>
            </a:r>
            <a:r>
              <a:rPr lang="es-CO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panose="02050806060905020404" pitchFamily="18" charset="0"/>
              </a:rPr>
              <a:t>NO</a:t>
            </a:r>
            <a:r>
              <a:rPr lang="es-CO" sz="66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 es </a:t>
            </a:r>
            <a:r>
              <a:rPr lang="es-CO" sz="6600" b="1" dirty="0" smtClean="0">
                <a:solidFill>
                  <a:schemeClr val="accent2"/>
                </a:solidFill>
                <a:latin typeface="Bernard MT Condensed" panose="02050806060905020404" pitchFamily="18" charset="0"/>
              </a:rPr>
              <a:t>efr</a:t>
            </a:r>
            <a:r>
              <a:rPr lang="es-CO" sz="6600" b="1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? </a:t>
            </a:r>
            <a:endParaRPr lang="es-CO" sz="66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028872" y="1146511"/>
            <a:ext cx="4238896" cy="107721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 un </a:t>
            </a:r>
            <a:r>
              <a:rPr lang="es-C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liderazgo en el que el jefe es permisivo y paternalista permitiendo y soportando la falta de productividad, de compromiso y de cumplimiento.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013846" y="2389108"/>
            <a:ext cx="4238896" cy="50817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 falta </a:t>
            </a:r>
            <a:r>
              <a:rPr lang="es-C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controles y seguimiento.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028872" y="3806507"/>
            <a:ext cx="4223327" cy="5847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 ausencia de </a:t>
            </a:r>
            <a:r>
              <a:rPr lang="es-C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responsabilidades y compromisos.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028872" y="3057009"/>
            <a:ext cx="4238895" cy="5847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 política </a:t>
            </a:r>
            <a:r>
              <a:rPr lang="es-C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remuneración económica.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013845" y="4556005"/>
            <a:ext cx="4223327" cy="5847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 incumplimiento </a:t>
            </a:r>
            <a:r>
              <a:rPr lang="es-C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horario laboral.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013846" y="5344753"/>
            <a:ext cx="4254464" cy="58477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just"/>
            <a:r>
              <a:rPr lang="es-MX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está orientado exclusivamente a medidas de flexibilidad temporal </a:t>
            </a:r>
            <a:endParaRPr lang="es-CO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6329338" y="1317584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1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329337" y="2300947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2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6329337" y="3057009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3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329337" y="3813071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4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6329337" y="4569133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5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6329337" y="5335842"/>
            <a:ext cx="541130" cy="608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latin typeface="Bernard MT Condensed" panose="02050806060905020404" pitchFamily="18" charset="0"/>
              </a:rPr>
              <a:t>6</a:t>
            </a:r>
            <a:endParaRPr lang="es-MX" sz="3600" dirty="0">
              <a:latin typeface="Bernard MT Condensed" panose="02050806060905020404" pitchFamily="18" charset="0"/>
            </a:endParaRPr>
          </a:p>
        </p:txBody>
      </p:sp>
      <p:pic>
        <p:nvPicPr>
          <p:cNvPr id="3076" name="Picture 4" descr="Ilustración de Dibujo Animado Persona Masculina Deformada Ilustración  Vectorial y más Vectores Libres de Derechos de Adolescente - iStock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381"/>
            <a:ext cx="2447041" cy="397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ACA5498B-C73F-414B-AB03-29F0D2566A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13800" y="801004"/>
            <a:ext cx="6408028" cy="4806022"/>
          </a:xfrm>
          <a:prstGeom prst="rect">
            <a:avLst/>
          </a:prstGeom>
        </p:spPr>
      </p:pic>
      <p:sp>
        <p:nvSpPr>
          <p:cNvPr id="22" name="Recortar rectángulo de esquina diagonal 21"/>
          <p:cNvSpPr/>
          <p:nvPr/>
        </p:nvSpPr>
        <p:spPr>
          <a:xfrm>
            <a:off x="4161713" y="-3397"/>
            <a:ext cx="3905025" cy="599450"/>
          </a:xfrm>
          <a:prstGeom prst="snip2DiagRect">
            <a:avLst/>
          </a:prstGeom>
          <a:solidFill>
            <a:srgbClr val="04B7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307397" y="96836"/>
            <a:ext cx="376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Nuestras Premisas </a:t>
            </a:r>
            <a:endParaRPr lang="es-CO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088EB33A-2F09-49EB-B5A3-241605CB3E64}"/>
              </a:ext>
            </a:extLst>
          </p:cNvPr>
          <p:cNvSpPr/>
          <p:nvPr/>
        </p:nvSpPr>
        <p:spPr>
          <a:xfrm>
            <a:off x="5935533" y="3012291"/>
            <a:ext cx="59927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</a:t>
            </a:r>
            <a:r>
              <a:rPr lang="es-MX" sz="22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Cuando a Triple A ingresa un Colaborador</a:t>
            </a: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ingresa una familia”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MX" sz="2200" b="1" dirty="0">
              <a:solidFill>
                <a:srgbClr val="0078B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</a:t>
            </a:r>
            <a:r>
              <a:rPr lang="es-MX" sz="22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En el Liderazgo son tan importante los resultados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como las personas”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MX" sz="2200" b="1" dirty="0">
              <a:solidFill>
                <a:srgbClr val="0078B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“Productividad </a:t>
            </a:r>
            <a:r>
              <a:rPr lang="es-MX" sz="22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y</a:t>
            </a: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Felicidad </a:t>
            </a:r>
            <a:endParaRPr lang="es-MX" sz="2200" b="1" dirty="0" smtClean="0">
              <a:solidFill>
                <a:srgbClr val="0078B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2200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van </a:t>
            </a:r>
            <a:r>
              <a:rPr lang="es-MX" sz="22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 la mano</a:t>
            </a:r>
            <a:r>
              <a:rPr lang="es-MX" sz="2200" b="1" dirty="0">
                <a:solidFill>
                  <a:srgbClr val="0078B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xmlns="" id="{F93DD1CB-A975-423D-8986-E9BD9EA1A98F}"/>
              </a:ext>
            </a:extLst>
          </p:cNvPr>
          <p:cNvSpPr/>
          <p:nvPr/>
        </p:nvSpPr>
        <p:spPr>
          <a:xfrm>
            <a:off x="5538125" y="1987519"/>
            <a:ext cx="6390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0078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premisas fundamentales nacieron a partir </a:t>
            </a:r>
            <a:r>
              <a:rPr lang="es-MX" sz="2000" b="1" dirty="0" smtClean="0">
                <a:solidFill>
                  <a:srgbClr val="0078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del </a:t>
            </a:r>
            <a:r>
              <a:rPr lang="es-MX" sz="2000" b="1" dirty="0">
                <a:solidFill>
                  <a:srgbClr val="0078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y son nuestros ejes de acción</a:t>
            </a:r>
            <a:r>
              <a:rPr lang="es-MX" sz="2000" b="1" dirty="0" smtClean="0">
                <a:solidFill>
                  <a:srgbClr val="0078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s-MX" sz="2000" b="1" dirty="0">
              <a:solidFill>
                <a:srgbClr val="0078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326BD8DB-9184-4E64-9BCD-19D78A9C225D}"/>
              </a:ext>
            </a:extLst>
          </p:cNvPr>
          <p:cNvSpPr txBox="1"/>
          <p:nvPr/>
        </p:nvSpPr>
        <p:spPr>
          <a:xfrm>
            <a:off x="5269715" y="1705137"/>
            <a:ext cx="924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>
                <a:solidFill>
                  <a:srgbClr val="FF63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s-CO" sz="7200" dirty="0">
              <a:solidFill>
                <a:srgbClr val="FF630A"/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xmlns="" id="{F6DB8A0E-A11B-40C8-9264-140843ADF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59" b="62001"/>
          <a:stretch/>
        </p:blipFill>
        <p:spPr>
          <a:xfrm>
            <a:off x="7999795" y="719707"/>
            <a:ext cx="1864175" cy="861776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xmlns="" id="{326BD8DB-9184-4E64-9BCD-19D78A9C225D}"/>
              </a:ext>
            </a:extLst>
          </p:cNvPr>
          <p:cNvSpPr txBox="1"/>
          <p:nvPr/>
        </p:nvSpPr>
        <p:spPr>
          <a:xfrm>
            <a:off x="5466923" y="2501276"/>
            <a:ext cx="4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63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7200" dirty="0">
              <a:solidFill>
                <a:srgbClr val="FF630A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xmlns="" id="{326BD8DB-9184-4E64-9BCD-19D78A9C225D}"/>
              </a:ext>
            </a:extLst>
          </p:cNvPr>
          <p:cNvSpPr txBox="1"/>
          <p:nvPr/>
        </p:nvSpPr>
        <p:spPr>
          <a:xfrm>
            <a:off x="5466923" y="3419223"/>
            <a:ext cx="4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63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7200" dirty="0">
              <a:solidFill>
                <a:srgbClr val="FF630A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xmlns="" id="{326BD8DB-9184-4E64-9BCD-19D78A9C225D}"/>
              </a:ext>
            </a:extLst>
          </p:cNvPr>
          <p:cNvSpPr txBox="1"/>
          <p:nvPr/>
        </p:nvSpPr>
        <p:spPr>
          <a:xfrm>
            <a:off x="5496895" y="4354551"/>
            <a:ext cx="4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63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7200" dirty="0">
              <a:solidFill>
                <a:srgbClr val="FF63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04479" y="1369058"/>
            <a:ext cx="59318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es-CO" sz="2200" b="1" dirty="0">
                <a:solidFill>
                  <a:srgbClr val="FFC000"/>
                </a:solidFill>
                <a:latin typeface="Arial Narrow" panose="020B0606020202030204" pitchFamily="34" charset="0"/>
              </a:rPr>
              <a:t>Conformado por los siguientes tres elementos: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5862513" y="1805420"/>
            <a:ext cx="5800066" cy="3202034"/>
            <a:chOff x="685140" y="2214470"/>
            <a:chExt cx="6871184" cy="3202034"/>
          </a:xfrm>
        </p:grpSpPr>
        <p:sp>
          <p:nvSpPr>
            <p:cNvPr id="7" name="Rectángulo 6"/>
            <p:cNvSpPr/>
            <p:nvPr/>
          </p:nvSpPr>
          <p:spPr>
            <a:xfrm>
              <a:off x="1460324" y="2627281"/>
              <a:ext cx="4631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buClr>
                  <a:srgbClr val="002060"/>
                </a:buClr>
              </a:pPr>
              <a:r>
                <a:rPr lang="es-CO" b="1" dirty="0" smtClean="0">
                  <a:solidFill>
                    <a:schemeClr val="accent5">
                      <a:lumMod val="75000"/>
                    </a:schemeClr>
                  </a:solidFill>
                  <a:latin typeface="Arial Narrow" panose="020B0606020202030204" pitchFamily="34" charset="0"/>
                </a:rPr>
                <a:t>Dimensionamiento estratégico de la conciliación</a:t>
              </a:r>
              <a:r>
                <a:rPr lang="es-CO" dirty="0" smtClean="0">
                  <a:solidFill>
                    <a:srgbClr val="0070C0"/>
                  </a:solidFill>
                  <a:latin typeface="Arial Narrow" panose="020B0606020202030204" pitchFamily="34" charset="0"/>
                </a:rPr>
                <a:t>.</a:t>
              </a:r>
              <a:endParaRPr lang="es-CO" dirty="0">
                <a:solidFill>
                  <a:srgbClr val="0070C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1460324" y="3595615"/>
              <a:ext cx="59674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>
                  <a:srgbClr val="002060"/>
                </a:buClr>
              </a:pPr>
              <a:r>
                <a:rPr lang="es-CO" b="1" dirty="0">
                  <a:solidFill>
                    <a:schemeClr val="accent5">
                      <a:lumMod val="75000"/>
                    </a:schemeClr>
                  </a:solidFill>
                  <a:latin typeface="Arial Narrow" panose="020B0606020202030204" pitchFamily="34" charset="0"/>
                </a:rPr>
                <a:t>Compromiso con la conciliación y el modelo de gestión efr: de la organización, de los empleados, de los líderes, de las familias.</a:t>
              </a: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460324" y="4838210"/>
              <a:ext cx="6096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>
                  <a:srgbClr val="002060"/>
                </a:buClr>
              </a:pPr>
              <a:r>
                <a:rPr lang="es-CO" b="1" dirty="0">
                  <a:solidFill>
                    <a:schemeClr val="accent5">
                      <a:lumMod val="75000"/>
                    </a:schemeClr>
                  </a:solidFill>
                  <a:latin typeface="Arial Narrow" panose="020B0606020202030204" pitchFamily="34" charset="0"/>
                </a:rPr>
                <a:t>Protocolo de liderazgo para el estilo de dirección efr de Triple A.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685140" y="2214470"/>
              <a:ext cx="988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0" b="1" dirty="0" smtClean="0">
                  <a:solidFill>
                    <a:srgbClr val="FFC000"/>
                  </a:solidFill>
                </a:rPr>
                <a:t>1.</a:t>
              </a:r>
              <a:endParaRPr lang="es-CO" sz="6000" b="1" dirty="0">
                <a:solidFill>
                  <a:srgbClr val="FFC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685140" y="3342862"/>
              <a:ext cx="988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0" b="1" dirty="0">
                  <a:solidFill>
                    <a:srgbClr val="FFC000"/>
                  </a:solidFill>
                </a:rPr>
                <a:t>2</a:t>
              </a:r>
              <a:r>
                <a:rPr lang="es-CO" sz="6000" b="1" dirty="0" smtClean="0">
                  <a:solidFill>
                    <a:srgbClr val="FFC000"/>
                  </a:solidFill>
                </a:rPr>
                <a:t>.</a:t>
              </a:r>
              <a:endParaRPr lang="es-CO" sz="6000" b="1" dirty="0">
                <a:solidFill>
                  <a:srgbClr val="FFC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685140" y="4400841"/>
              <a:ext cx="988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0" b="1" dirty="0" smtClean="0">
                  <a:solidFill>
                    <a:srgbClr val="FFC000"/>
                  </a:solidFill>
                </a:rPr>
                <a:t>3.</a:t>
              </a:r>
              <a:endParaRPr lang="es-CO" sz="60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/>
          <a:srcRect l="19636" t="14372" r="42293" b="7699"/>
          <a:stretch/>
        </p:blipFill>
        <p:spPr>
          <a:xfrm>
            <a:off x="0" y="487315"/>
            <a:ext cx="4298415" cy="5495640"/>
          </a:xfrm>
          <a:prstGeom prst="rect">
            <a:avLst/>
          </a:prstGeom>
        </p:spPr>
      </p:pic>
      <p:sp>
        <p:nvSpPr>
          <p:cNvPr id="18434" name="Marcador de contenido 2"/>
          <p:cNvSpPr txBox="1">
            <a:spLocks/>
          </p:cNvSpPr>
          <p:nvPr/>
        </p:nvSpPr>
        <p:spPr bwMode="auto">
          <a:xfrm>
            <a:off x="2358683" y="154935"/>
            <a:ext cx="9144000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6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CO" dirty="0"/>
              <a:t>Pensamiento estratégico de Triple A</a:t>
            </a:r>
            <a:r>
              <a:rPr lang="es-ES_tradnl" alt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066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70071" y="306852"/>
            <a:ext cx="932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Compromiso con la conciliación y el modelo </a:t>
            </a:r>
            <a:r>
              <a:rPr lang="es-CO" sz="3200" b="1" dirty="0" smtClean="0">
                <a:solidFill>
                  <a:schemeClr val="accent2"/>
                </a:solidFill>
                <a:latin typeface="Arial Narrow" panose="020B0606020202030204" pitchFamily="34" charset="0"/>
              </a:rPr>
              <a:t>efr</a:t>
            </a:r>
            <a:endParaRPr lang="es-CO" sz="32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62708" y="1191624"/>
            <a:ext cx="2828778" cy="45198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881274" y="1530013"/>
            <a:ext cx="2290308" cy="4247317"/>
          </a:xfrm>
          <a:prstGeom prst="rect">
            <a:avLst/>
          </a:prstGeom>
          <a:ln>
            <a:solidFill>
              <a:srgbClr val="639BC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  <a:p>
            <a:pPr algn="ctr">
              <a:defRPr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Nos comprometemos a consolidar programas empresariales basados en una cultura de flexibilidad, compromiso e igualdad de oportunidades porque así aportamos a construir una sociedad más incluyente, que confluya en la buena marcha del negocio y en un estilo de dirección humanizado</a:t>
            </a: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51887" y="1149908"/>
            <a:ext cx="2405575" cy="56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267831" y="1276420"/>
            <a:ext cx="141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CO" b="1" dirty="0">
                <a:solidFill>
                  <a:schemeClr val="bg1"/>
                </a:solidFill>
                <a:latin typeface="Arial Narrow" panose="020B0606020202030204" pitchFamily="34" charset="0"/>
              </a:rPr>
              <a:t>LA EMPRESA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515748" y="1191624"/>
            <a:ext cx="2828778" cy="45198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3663597" y="1153274"/>
            <a:ext cx="2280141" cy="5670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3749571" y="1516332"/>
            <a:ext cx="2085836" cy="4247317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CO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Como familia </a:t>
            </a: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me comprometo a velar por que desde mi hogar se viva una identificación con la organización, a sentirme parte de ella y valorar lo que me ofrece. A ser un buen miembro de familia propendiendo por hacer buen uso de las medidas que se tienen a nuestra disposición.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173377" y="1230087"/>
            <a:ext cx="123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CO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 FAMILIA</a:t>
            </a:r>
            <a:endParaRPr lang="es-CO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259213" y="1158747"/>
            <a:ext cx="2280141" cy="567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6300094" y="1538383"/>
            <a:ext cx="2182989" cy="424731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Promovemos en nuestras decisiones y actuaciones el equilibrio entre la vida  personal, familiar y laboral de las personas bajo nuestro cargo. Somos ejemplo e inspiración para nuestros empleados, nos preocupamos por escucharlos y ayudarles a resolver sus necesidades.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675368" y="1252138"/>
            <a:ext cx="1447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CO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LOS LÍDERES</a:t>
            </a:r>
            <a:endParaRPr lang="es-CO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9044923" y="1177556"/>
            <a:ext cx="2566672" cy="567060"/>
          </a:xfrm>
          <a:prstGeom prst="rect">
            <a:avLst/>
          </a:prstGeom>
          <a:solidFill>
            <a:srgbClr val="30C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9140504" y="1402189"/>
            <a:ext cx="2374500" cy="4555093"/>
          </a:xfrm>
          <a:prstGeom prst="rect">
            <a:avLst/>
          </a:prstGeom>
          <a:ln>
            <a:solidFill>
              <a:srgbClr val="30C4E4"/>
            </a:solidFill>
          </a:ln>
        </p:spPr>
        <p:txBody>
          <a:bodyPr wrap="square">
            <a:spAutoFit/>
          </a:bodyPr>
          <a:lstStyle/>
          <a:p>
            <a:pPr algn="ctr"/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E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La cultura de la conciliación me conduce a  estar más comprometido y con mayor sentido de la responsabilidad con nuestro trabajo, lo que sin duda aportará a la eficiencia y la productividad en la prestación de los servicios; a sentir una mayor identidad con la organización y a ser más felices como personas, sabiendo que nuestras familias son un grupo de interés de Triple A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430577" y="125861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CO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LOS EMPLEADOS</a:t>
            </a:r>
            <a:endParaRPr lang="es-CO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 rot="16200000">
            <a:off x="-383338" y="376155"/>
            <a:ext cx="6266562" cy="5514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641346" y="1300400"/>
            <a:ext cx="4217193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s-CO" sz="4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¿ </a:t>
            </a:r>
            <a:r>
              <a:rPr lang="es-CO" sz="4400" b="1" dirty="0">
                <a:solidFill>
                  <a:schemeClr val="bg1"/>
                </a:solidFill>
                <a:latin typeface="Arial Narrow" panose="020B0606020202030204" pitchFamily="34" charset="0"/>
              </a:rPr>
              <a:t>Qué </a:t>
            </a:r>
            <a:r>
              <a:rPr lang="es-CO" sz="4400" b="1" dirty="0">
                <a:solidFill>
                  <a:srgbClr val="FFAD01"/>
                </a:solidFill>
                <a:latin typeface="Arial Narrow" panose="020B0606020202030204" pitchFamily="34" charset="0"/>
              </a:rPr>
              <a:t>NO</a:t>
            </a:r>
            <a:r>
              <a:rPr lang="es-CO" sz="4400" b="1" dirty="0">
                <a:solidFill>
                  <a:schemeClr val="bg1"/>
                </a:solidFill>
                <a:latin typeface="Arial Narrow" panose="020B0606020202030204" pitchFamily="34" charset="0"/>
              </a:rPr>
              <a:t> es </a:t>
            </a:r>
            <a:r>
              <a:rPr lang="es-CO" sz="4400" b="1" dirty="0" smtClean="0">
                <a:solidFill>
                  <a:srgbClr val="FFAD01"/>
                </a:solidFill>
                <a:latin typeface="Arial Narrow" panose="020B0606020202030204" pitchFamily="34" charset="0"/>
              </a:rPr>
              <a:t>efr </a:t>
            </a:r>
            <a:r>
              <a:rPr lang="es-CO" sz="4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? </a:t>
            </a:r>
            <a:endParaRPr lang="es-CO" sz="4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Conector recto 29"/>
          <p:cNvCxnSpPr/>
          <p:nvPr/>
        </p:nvCxnSpPr>
        <p:spPr>
          <a:xfrm>
            <a:off x="2901527" y="6266563"/>
            <a:ext cx="9535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6910887" y="869512"/>
            <a:ext cx="4836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Un modelo de liderazgo en el que el jefe es permisivo y paternalista permitiendo y soportando la falta de productividad, de compromiso y de cumplimiento.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911100" y="2203133"/>
            <a:ext cx="3948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Falta de controles y seguimiento.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910887" y="4250720"/>
            <a:ext cx="4826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Ausencia de responsabilidades y compromisos.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911100" y="3179239"/>
            <a:ext cx="436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Política de remuneración económica.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910887" y="5139865"/>
            <a:ext cx="4179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Incumplimiento de horario laboral.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49921"/>
          <a:stretch/>
        </p:blipFill>
        <p:spPr>
          <a:xfrm>
            <a:off x="1567793" y="1699180"/>
            <a:ext cx="2287283" cy="4567383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6155600" y="884083"/>
            <a:ext cx="834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FC000"/>
                </a:solidFill>
              </a:rPr>
              <a:t>1.</a:t>
            </a:r>
            <a:endParaRPr lang="es-CO" sz="6000" b="1" dirty="0">
              <a:solidFill>
                <a:srgbClr val="FFC000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6155813" y="1895538"/>
            <a:ext cx="834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FC000"/>
                </a:solidFill>
              </a:rPr>
              <a:t>2.</a:t>
            </a:r>
            <a:endParaRPr lang="es-CO" sz="6000" b="1" dirty="0">
              <a:solidFill>
                <a:srgbClr val="FFC000"/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6155813" y="2880060"/>
            <a:ext cx="834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FC000"/>
                </a:solidFill>
              </a:rPr>
              <a:t>3.</a:t>
            </a:r>
            <a:endParaRPr lang="es-CO" sz="6000" b="1" dirty="0">
              <a:solidFill>
                <a:srgbClr val="FFC000"/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155813" y="3816609"/>
            <a:ext cx="834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FC000"/>
                </a:solidFill>
              </a:rPr>
              <a:t>4.</a:t>
            </a:r>
            <a:endParaRPr lang="es-CO" sz="6000" b="1" dirty="0">
              <a:solidFill>
                <a:srgbClr val="FFC000"/>
              </a:solidFill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6155600" y="4681583"/>
            <a:ext cx="834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FC000"/>
                </a:solidFill>
              </a:rPr>
              <a:t>5.</a:t>
            </a:r>
            <a:endParaRPr lang="es-CO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151A6803-26D7-4B70-9C16-6EF5B6CA8251}"/>
              </a:ext>
            </a:extLst>
          </p:cNvPr>
          <p:cNvSpPr txBox="1"/>
          <p:nvPr/>
        </p:nvSpPr>
        <p:spPr>
          <a:xfrm>
            <a:off x="824246" y="1295659"/>
            <a:ext cx="10033225" cy="760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un beneficio que otorga Triple A, a sus colaboradores, que se encuentra más allá de la obligación legal, y que genera bienestar y conciliación entre la vida personal, familiar y laboral.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293769" y="2314058"/>
            <a:ext cx="115676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5" t="6784" r="77767" b="55845"/>
          <a:stretch/>
        </p:blipFill>
        <p:spPr>
          <a:xfrm>
            <a:off x="7776146" y="2353451"/>
            <a:ext cx="1187971" cy="22952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2" t="7324" r="44389" b="54178"/>
          <a:stretch/>
        </p:blipFill>
        <p:spPr>
          <a:xfrm>
            <a:off x="725727" y="2372941"/>
            <a:ext cx="1280240" cy="23644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9" t="6949" r="7381" b="54178"/>
          <a:stretch/>
        </p:blipFill>
        <p:spPr>
          <a:xfrm>
            <a:off x="5365490" y="2372941"/>
            <a:ext cx="1349442" cy="23874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7" t="59797" r="59917" b="5137"/>
          <a:stretch/>
        </p:blipFill>
        <p:spPr>
          <a:xfrm>
            <a:off x="2995201" y="2421841"/>
            <a:ext cx="1430179" cy="215365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1" t="57465" r="28135" b="3662"/>
          <a:stretch/>
        </p:blipFill>
        <p:spPr>
          <a:xfrm>
            <a:off x="10025331" y="2384476"/>
            <a:ext cx="1314843" cy="238747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793609" y="4800045"/>
            <a:ext cx="188084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Buscan mejorar la flexibilidad tanto temporal como espacial, cumpliendo la jornada laboral definida por la organización.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140599" y="4760416"/>
            <a:ext cx="179922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Buscan el equilibrio familia-trabajo y están dirigidos para personal casado cónyuge e hijos y para el personal soltero padres y hermanos menores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655041" y="4734949"/>
            <a:ext cx="166040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Buscan el equilibrio en el desarrollo de la vida personal y laboral, así como el fomento de la empleabilidad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764696" y="4734948"/>
            <a:ext cx="170816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Buscan favorecer y apoyar la integración y el desarrollo en igualdad de oportunidades de los colaboradores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20814B2D-3DD2-42A1-B1AA-6CD10CD8D217}"/>
              </a:ext>
            </a:extLst>
          </p:cNvPr>
          <p:cNvSpPr/>
          <p:nvPr/>
        </p:nvSpPr>
        <p:spPr>
          <a:xfrm>
            <a:off x="0" y="447219"/>
            <a:ext cx="12192000" cy="479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3600" b="1" dirty="0" smtClean="0">
                <a:solidFill>
                  <a:srgbClr val="FF630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 Black"/>
              </a:rPr>
              <a:t>Medidas efr</a:t>
            </a:r>
            <a:endParaRPr lang="es-MX" sz="3600" b="1" dirty="0">
              <a:solidFill>
                <a:srgbClr val="FF630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 Black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0249E4B9-3DD5-4873-81AC-B8CD2D187F0D}"/>
              </a:ext>
            </a:extLst>
          </p:cNvPr>
          <p:cNvSpPr/>
          <p:nvPr/>
        </p:nvSpPr>
        <p:spPr>
          <a:xfrm>
            <a:off x="563716" y="4791860"/>
            <a:ext cx="16042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Buscan mejorar la calidad laboral en el  puesto de trabajo, la salud y bienestar.</a:t>
            </a:r>
          </a:p>
        </p:txBody>
      </p:sp>
    </p:spTree>
    <p:extLst>
      <p:ext uri="{BB962C8B-B14F-4D97-AF65-F5344CB8AC3E}">
        <p14:creationId xmlns:p14="http://schemas.microsoft.com/office/powerpoint/2010/main" val="9089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4"/>
          <p:cNvSpPr txBox="1">
            <a:spLocks noChangeArrowheads="1"/>
          </p:cNvSpPr>
          <p:nvPr/>
        </p:nvSpPr>
        <p:spPr bwMode="auto">
          <a:xfrm>
            <a:off x="1552135" y="230834"/>
            <a:ext cx="9144000" cy="614363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s-CO" sz="3600" b="1" dirty="0">
                <a:solidFill>
                  <a:srgbClr val="00B0F0"/>
                </a:solidFill>
                <a:effectLst/>
                <a:latin typeface="Arial Narrow" panose="020B0606020202030204" pitchFamily="34" charset="0"/>
                <a:cs typeface="+mn-cs"/>
              </a:rPr>
              <a:t>Expectativas en Triple A</a:t>
            </a:r>
          </a:p>
        </p:txBody>
      </p:sp>
      <p:sp>
        <p:nvSpPr>
          <p:cNvPr id="5" name="1 Rectángulo"/>
          <p:cNvSpPr/>
          <p:nvPr/>
        </p:nvSpPr>
        <p:spPr>
          <a:xfrm>
            <a:off x="6461308" y="3046067"/>
            <a:ext cx="4455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b="1" dirty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nuestra empresa se diagnosticó que la expectativa principal que tenemos los colaboradores en el marco de </a:t>
            </a:r>
            <a:r>
              <a:rPr lang="es-MX" sz="2000" b="1" dirty="0" err="1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</a:t>
            </a:r>
            <a:r>
              <a:rPr lang="es-MX" sz="2000" b="1" dirty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está asociada a contar con más tiempo libre para actividades personales y familiares. 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297352" y="2584402"/>
            <a:ext cx="2783134" cy="46166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Flexibilidad temporal </a:t>
            </a:r>
            <a:endParaRPr lang="es-CO" sz="240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AutoShape 26" descr="Resultado de imagen para recuadr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898" r="9481" b="7764"/>
          <a:stretch/>
        </p:blipFill>
        <p:spPr>
          <a:xfrm>
            <a:off x="0" y="1101757"/>
            <a:ext cx="5876945" cy="4651930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7286943" y="2304628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7297352" y="4992765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9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360" y="1209022"/>
            <a:ext cx="3166482" cy="49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entágono 4"/>
          <p:cNvSpPr/>
          <p:nvPr/>
        </p:nvSpPr>
        <p:spPr>
          <a:xfrm>
            <a:off x="742386" y="4733448"/>
            <a:ext cx="2746869" cy="452355"/>
          </a:xfrm>
          <a:prstGeom prst="homePlate">
            <a:avLst/>
          </a:prstGeom>
          <a:solidFill>
            <a:srgbClr val="E9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Pentágono 5"/>
          <p:cNvSpPr/>
          <p:nvPr/>
        </p:nvSpPr>
        <p:spPr>
          <a:xfrm>
            <a:off x="2367980" y="2791356"/>
            <a:ext cx="2986651" cy="431566"/>
          </a:xfrm>
          <a:prstGeom prst="homePlate">
            <a:avLst/>
          </a:prstGeom>
          <a:solidFill>
            <a:srgbClr val="F2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Pentágono 6"/>
          <p:cNvSpPr/>
          <p:nvPr/>
        </p:nvSpPr>
        <p:spPr>
          <a:xfrm>
            <a:off x="5132041" y="808912"/>
            <a:ext cx="2902687" cy="431566"/>
          </a:xfrm>
          <a:prstGeom prst="homePlate">
            <a:avLst/>
          </a:prstGeom>
          <a:gradFill flip="none" rotWithShape="1">
            <a:gsLst>
              <a:gs pos="0">
                <a:srgbClr val="FF630A">
                  <a:shade val="30000"/>
                  <a:satMod val="115000"/>
                </a:srgbClr>
              </a:gs>
              <a:gs pos="50000">
                <a:srgbClr val="FF630A">
                  <a:shade val="67500"/>
                  <a:satMod val="115000"/>
                </a:srgbClr>
              </a:gs>
              <a:gs pos="100000">
                <a:srgbClr val="FF630A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object 11"/>
          <p:cNvSpPr txBox="1"/>
          <p:nvPr/>
        </p:nvSpPr>
        <p:spPr>
          <a:xfrm>
            <a:off x="3074117" y="2791356"/>
            <a:ext cx="146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000" b="1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ES" dirty="0" smtClean="0"/>
              <a:t>P</a:t>
            </a:r>
            <a:r>
              <a:rPr lang="es-CO" dirty="0" smtClean="0"/>
              <a:t>roactiva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6084679" y="808912"/>
            <a:ext cx="134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Excelente</a:t>
            </a:r>
            <a:endParaRPr lang="es-CO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50107" y="4759570"/>
            <a:ext cx="171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Comprometida</a:t>
            </a:r>
            <a:endParaRPr lang="es-CO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1" name="object 12"/>
          <p:cNvGraphicFramePr>
            <a:graphicFrameLocks noGrp="1"/>
          </p:cNvGraphicFramePr>
          <p:nvPr>
            <p:extLst/>
          </p:nvPr>
        </p:nvGraphicFramePr>
        <p:xfrm>
          <a:off x="742387" y="5162971"/>
          <a:ext cx="2493958" cy="7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6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922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ct val="100000"/>
                        </a:lnSpc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a 549</a:t>
                      </a:r>
                      <a:r>
                        <a:rPr sz="1200" b="1" spc="-11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17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1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5557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38125" algn="r">
                        <a:lnSpc>
                          <a:spcPct val="100000"/>
                        </a:lnSpc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550 a 849</a:t>
                      </a:r>
                      <a:r>
                        <a:rPr sz="1200" b="1" spc="-11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571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86710" y="4384310"/>
            <a:ext cx="404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2018 nos certificamos en la categoría C +</a:t>
            </a:r>
            <a:endParaRPr lang="es-CO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/>
          </p:nvPr>
        </p:nvGraphicFramePr>
        <p:xfrm>
          <a:off x="5126705" y="1255361"/>
          <a:ext cx="2689940" cy="7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6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382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49225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1.400 a 1.749</a:t>
                      </a:r>
                      <a:r>
                        <a:rPr sz="1200" b="1" spc="-12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98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200" b="1" spc="-55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A+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652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ct val="100000"/>
                        </a:lnSpc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1.750 a 2.000</a:t>
                      </a:r>
                      <a:r>
                        <a:rPr sz="1200" b="1" spc="-13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508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>
            <p:extLst/>
          </p:nvPr>
        </p:nvGraphicFramePr>
        <p:xfrm>
          <a:off x="2367981" y="3222923"/>
          <a:ext cx="2749714" cy="6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6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541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 a 1099</a:t>
                      </a:r>
                      <a:r>
                        <a:rPr sz="1200" b="1" spc="-6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b="1" spc="-1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B+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922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 smtClean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1.100 a 1.399</a:t>
                      </a:r>
                      <a:r>
                        <a:rPr sz="1200" b="1" spc="-100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200" b="1" dirty="0">
                          <a:solidFill>
                            <a:srgbClr val="58585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puntos</a:t>
                      </a:r>
                      <a:endParaRPr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54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1640315" y="2290070"/>
            <a:ext cx="4507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2021 recibimos la auditoria de recertificación y logramos ascender a la categoría B +</a:t>
            </a:r>
            <a:endParaRPr lang="es-CO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10" y="1823388"/>
            <a:ext cx="984280" cy="46846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20814B2D-3DD2-42A1-B1AA-6CD10CD8D217}"/>
              </a:ext>
            </a:extLst>
          </p:cNvPr>
          <p:cNvSpPr/>
          <p:nvPr/>
        </p:nvSpPr>
        <p:spPr>
          <a:xfrm>
            <a:off x="419511" y="425598"/>
            <a:ext cx="2894014" cy="479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4800" b="1" dirty="0" smtClean="0">
                <a:solidFill>
                  <a:srgbClr val="FF630A"/>
                </a:solidFill>
                <a:latin typeface="Arial Narrow" panose="020B0606020202030204" pitchFamily="34" charset="0"/>
                <a:ea typeface="+mj-ea"/>
                <a:cs typeface="+mj-cs"/>
                <a:sym typeface="Arial Black"/>
              </a:rPr>
              <a:t>Somos B+</a:t>
            </a:r>
            <a:endParaRPr lang="es-CO" sz="4800" b="1" dirty="0">
              <a:solidFill>
                <a:srgbClr val="FF630A"/>
              </a:solidFill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102" name="Picture 6" descr="Flecha png transparente - PNG 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0" y="3232028"/>
            <a:ext cx="3732525" cy="236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984070964"/>
              </p:ext>
            </p:extLst>
          </p:nvPr>
        </p:nvGraphicFramePr>
        <p:xfrm>
          <a:off x="1553513" y="-128788"/>
          <a:ext cx="9870048" cy="6764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69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87284" y="572572"/>
            <a:ext cx="516038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2800" b="1" dirty="0">
                <a:solidFill>
                  <a:srgbClr val="FF630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Canales de comunicación </a:t>
            </a:r>
            <a:r>
              <a:rPr lang="es-CO" sz="2800" b="1" dirty="0" smtClean="0">
                <a:solidFill>
                  <a:srgbClr val="FF630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efr</a:t>
            </a:r>
            <a:endParaRPr lang="es-CO" sz="2800" b="1" dirty="0">
              <a:solidFill>
                <a:srgbClr val="FF630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19113" y="1548498"/>
            <a:ext cx="4767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hago ante dudas, sugerencias o nuevas ideas sobre las Medidas efr?</a:t>
            </a:r>
            <a:endParaRPr lang="es-CO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18092" y="2505958"/>
            <a:ext cx="5453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 esto tengo la oportunidad de comunicarme con: </a:t>
            </a:r>
            <a:endParaRPr lang="es-CO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19113" y="3186419"/>
            <a:ext cx="55959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Correo efr somosefr@aaa.com.co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 directora efr: Lina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Marquez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lina.marquez@aaa.com.co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 manager efr: Karina Villarreal  -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Karina.villarreal@aaa.com.co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Comité efr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Miembros de la Gerencia de Gestión Humana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048418" y="1520229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 puedo comunicar con:</a:t>
            </a:r>
          </a:p>
        </p:txBody>
      </p:sp>
      <p:sp>
        <p:nvSpPr>
          <p:cNvPr id="7" name="2 Rectángulo">
            <a:extLst>
              <a:ext uri="{FF2B5EF4-FFF2-40B4-BE49-F238E27FC236}">
                <a16:creationId xmlns:a16="http://schemas.microsoft.com/office/drawing/2014/main" xmlns="" id="{D4371BCA-4A4B-418C-BD40-A9F2A022A87E}"/>
              </a:ext>
            </a:extLst>
          </p:cNvPr>
          <p:cNvSpPr/>
          <p:nvPr/>
        </p:nvSpPr>
        <p:spPr>
          <a:xfrm>
            <a:off x="7455058" y="2435819"/>
            <a:ext cx="423114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E55D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http://www.masfamilia.org/canal</a:t>
            </a:r>
          </a:p>
        </p:txBody>
      </p:sp>
      <p:pic>
        <p:nvPicPr>
          <p:cNvPr id="8" name="Picture 5" descr="logo masfamilia">
            <a:extLst>
              <a:ext uri="{FF2B5EF4-FFF2-40B4-BE49-F238E27FC236}">
                <a16:creationId xmlns:a16="http://schemas.microsoft.com/office/drawing/2014/main" xmlns="" id="{8512A657-238A-44F3-8F8C-D5F19757E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2"/>
          <a:stretch/>
        </p:blipFill>
        <p:spPr bwMode="auto">
          <a:xfrm>
            <a:off x="8768098" y="1889561"/>
            <a:ext cx="1946352" cy="54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xmlns="" id="{04BE622D-5BD0-4FEB-877C-0977471C757F}"/>
              </a:ext>
            </a:extLst>
          </p:cNvPr>
          <p:cNvGraphicFramePr/>
          <p:nvPr>
            <p:extLst/>
          </p:nvPr>
        </p:nvGraphicFramePr>
        <p:xfrm>
          <a:off x="6273279" y="3592057"/>
          <a:ext cx="5761245" cy="2561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ángulo 11"/>
          <p:cNvSpPr/>
          <p:nvPr/>
        </p:nvSpPr>
        <p:spPr>
          <a:xfrm>
            <a:off x="6687388" y="3038059"/>
            <a:ext cx="5046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mi solicitud cumple con 3 condiciones de uso: </a:t>
            </a:r>
            <a:endParaRPr lang="es-CO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2073" y1="42025" x2="72073" y2="42025"/>
                        <a14:foregroundMark x1="76127" y1="49303" x2="76127" y2="49303"/>
                        <a14:foregroundMark x1="74953" y1="56822" x2="74953" y2="56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456" y="-160787"/>
            <a:ext cx="1629950" cy="12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4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Marco estartégico Triple 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1439264"/>
            <a:ext cx="5237163" cy="40163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06"/>
          <p:cNvSpPr>
            <a:spLocks noChangeArrowheads="1"/>
          </p:cNvSpPr>
          <p:nvPr/>
        </p:nvSpPr>
        <p:spPr bwMode="auto">
          <a:xfrm>
            <a:off x="2084579" y="4625215"/>
            <a:ext cx="1495425" cy="920751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59595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595959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CO" altLang="es-CO" sz="18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6" name="CuadroTexto 2"/>
          <p:cNvSpPr txBox="1">
            <a:spLocks noChangeArrowheads="1"/>
          </p:cNvSpPr>
          <p:nvPr/>
        </p:nvSpPr>
        <p:spPr bwMode="auto">
          <a:xfrm>
            <a:off x="801085" y="912289"/>
            <a:ext cx="406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59595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595959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2060"/>
              </a:buClr>
              <a:buSzPct val="25000"/>
              <a:buFontTx/>
              <a:buNone/>
            </a:pPr>
            <a:r>
              <a:rPr lang="es-CO" altLang="es-CO" sz="2400" b="1" dirty="0">
                <a:solidFill>
                  <a:srgbClr val="0070C0"/>
                </a:solidFill>
                <a:latin typeface="Arial Narrow" panose="020B0606020202030204" pitchFamily="34" charset="0"/>
                <a:sym typeface="Trebuchet MS" panose="020B0603020202020204" pitchFamily="34" charset="0"/>
              </a:rPr>
              <a:t>Mapa estratégico </a:t>
            </a:r>
            <a:r>
              <a:rPr lang="es-CO" altLang="es-CO" sz="2400" b="1" dirty="0" smtClean="0">
                <a:solidFill>
                  <a:srgbClr val="0070C0"/>
                </a:solidFill>
                <a:latin typeface="Arial Narrow" panose="020B0606020202030204" pitchFamily="34" charset="0"/>
                <a:sym typeface="Trebuchet MS" panose="020B0603020202020204" pitchFamily="34" charset="0"/>
              </a:rPr>
              <a:t>de Triple </a:t>
            </a:r>
            <a:r>
              <a:rPr lang="es-CO" altLang="es-CO" sz="2400" b="1" dirty="0">
                <a:solidFill>
                  <a:srgbClr val="0070C0"/>
                </a:solidFill>
                <a:latin typeface="Arial Narrow" panose="020B0606020202030204" pitchFamily="34" charset="0"/>
                <a:sym typeface="Trebuchet MS" panose="020B0603020202020204" pitchFamily="34" charset="0"/>
              </a:rPr>
              <a:t>A</a:t>
            </a:r>
          </a:p>
        </p:txBody>
      </p:sp>
      <p:pic>
        <p:nvPicPr>
          <p:cNvPr id="9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92" y="3042302"/>
            <a:ext cx="2920676" cy="318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115"/>
          <p:cNvSpPr>
            <a:spLocks noChangeArrowheads="1"/>
          </p:cNvSpPr>
          <p:nvPr/>
        </p:nvSpPr>
        <p:spPr bwMode="auto">
          <a:xfrm flipV="1">
            <a:off x="7294574" y="5078814"/>
            <a:ext cx="858837" cy="934304"/>
          </a:xfrm>
          <a:prstGeom prst="ellipse">
            <a:avLst/>
          </a:prstGeom>
          <a:noFill/>
          <a:ln w="57150">
            <a:solidFill>
              <a:srgbClr val="00B0F0">
                <a:alpha val="8392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59595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595959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CO" altLang="es-CO" sz="18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Rectángulo 3"/>
          <p:cNvSpPr>
            <a:spLocks noChangeArrowheads="1"/>
          </p:cNvSpPr>
          <p:nvPr/>
        </p:nvSpPr>
        <p:spPr bwMode="auto">
          <a:xfrm>
            <a:off x="7202194" y="982526"/>
            <a:ext cx="405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buClr>
                <a:srgbClr val="002060"/>
              </a:buClr>
              <a:buSzPct val="25000"/>
            </a:pPr>
            <a:r>
              <a:rPr lang="es-CO" altLang="es-CO" sz="2400" b="1" dirty="0">
                <a:solidFill>
                  <a:srgbClr val="0070C0"/>
                </a:solidFill>
                <a:latin typeface="Arial Narrow" panose="020B0606020202030204" pitchFamily="34" charset="0"/>
                <a:sym typeface="Trebuchet MS" panose="020B0603020202020204" pitchFamily="34" charset="0"/>
              </a:rPr>
              <a:t>Modelos de gestión sustentable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615598" y="5653508"/>
            <a:ext cx="21058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s-CO"/>
            </a:defPPr>
            <a:lvl1pPr algn="ctr">
              <a:spcBef>
                <a:spcPct val="0"/>
              </a:spcBef>
              <a:buClr>
                <a:srgbClr val="002060"/>
              </a:buClr>
              <a:buSzPct val="25000"/>
              <a:buFontTx/>
              <a:buNone/>
              <a:defRPr sz="20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595959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95959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dirty="0">
                <a:solidFill>
                  <a:srgbClr val="0070C0"/>
                </a:solidFill>
              </a:rPr>
              <a:t>Certificación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177082" y="94926"/>
            <a:ext cx="3990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>
                <a:srgbClr val="FFFFFF"/>
              </a:buClr>
              <a:buSzPct val="25000"/>
            </a:pPr>
            <a:r>
              <a:rPr lang="es-CO" altLang="es-CO" sz="3600" b="1" dirty="0">
                <a:solidFill>
                  <a:srgbClr val="00B0F0"/>
                </a:solidFill>
                <a:latin typeface="Arial Narrow" panose="020B0606020202030204" pitchFamily="34" charset="0"/>
                <a:sym typeface="Trebuchet MS" panose="020B0603020202020204" pitchFamily="34" charset="0"/>
              </a:rPr>
              <a:t>Contexto Estratégico</a:t>
            </a:r>
          </a:p>
        </p:txBody>
      </p:sp>
      <p:pic>
        <p:nvPicPr>
          <p:cNvPr id="7" name="Shape 114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892" y="1491746"/>
            <a:ext cx="2717804" cy="267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15"/>
          <p:cNvSpPr>
            <a:spLocks noChangeArrowheads="1"/>
          </p:cNvSpPr>
          <p:nvPr/>
        </p:nvSpPr>
        <p:spPr bwMode="auto">
          <a:xfrm>
            <a:off x="9736381" y="1536779"/>
            <a:ext cx="801128" cy="793448"/>
          </a:xfrm>
          <a:prstGeom prst="ellips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 anchor="ctr"/>
          <a:lstStyle/>
          <a:p>
            <a:pPr algn="ctr">
              <a:spcBef>
                <a:spcPct val="0"/>
              </a:spcBef>
            </a:pPr>
            <a:endParaRPr lang="es-CO" altLang="es-CO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66796" y="1021509"/>
            <a:ext cx="8429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¡Gracias!</a:t>
            </a:r>
            <a:endParaRPr lang="es-CO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73" y="6091881"/>
            <a:ext cx="818719" cy="54868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64" y="5978730"/>
            <a:ext cx="1327779" cy="652723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6696343" y="6079512"/>
            <a:ext cx="0" cy="5519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/>
          <a:stretch/>
        </p:blipFill>
        <p:spPr>
          <a:xfrm>
            <a:off x="0" y="-117987"/>
            <a:ext cx="7203358" cy="651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8050337" y="2780499"/>
            <a:ext cx="3139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</a:t>
            </a:r>
            <a:r>
              <a:rPr lang="es-E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gestión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impulsa la mejora continua y el desarrollo de las personas a través de la conciliación entre la vida personal, laboral y familiar. </a:t>
            </a:r>
            <a:endParaRPr lang="es-CO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138298" y="1893468"/>
            <a:ext cx="280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ED7D31"/>
                </a:solidFill>
                <a:latin typeface="Arial Narrow" panose="020B0606020202030204" pitchFamily="34" charset="0"/>
              </a:rPr>
              <a:t>¿</a:t>
            </a:r>
            <a:r>
              <a:rPr lang="es-ES" sz="4000" b="1" dirty="0" smtClean="0">
                <a:solidFill>
                  <a:srgbClr val="ED7D31"/>
                </a:solidFill>
                <a:latin typeface="Arial Narrow" panose="020B0606020202030204" pitchFamily="34" charset="0"/>
              </a:rPr>
              <a:t>Qué es efr?</a:t>
            </a:r>
            <a:endParaRPr lang="es-CO" sz="4000" b="1" dirty="0">
              <a:solidFill>
                <a:srgbClr val="ED7D3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930042" y="1714322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986681" y="4831750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9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6908157" y="1122563"/>
            <a:ext cx="4102140" cy="74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rgbClr val="ED7D31"/>
                </a:solidFill>
                <a:latin typeface="Arial Narrow" panose="020B0606020202030204" pitchFamily="34" charset="0"/>
              </a:rPr>
              <a:t>Nuestro propósito</a:t>
            </a:r>
            <a:endParaRPr lang="es-CO" sz="4000" b="1" dirty="0">
              <a:solidFill>
                <a:srgbClr val="ED7D3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465653" y="917910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7465653" y="5996873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5104" r="8704" b="4345"/>
          <a:stretch/>
        </p:blipFill>
        <p:spPr>
          <a:xfrm>
            <a:off x="0" y="0"/>
            <a:ext cx="5899356" cy="640080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885676" y="2013583"/>
            <a:ext cx="4540143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 efr en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Triple A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pretendemos desarrollar una cultura basada tanto en los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resultados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como en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 personas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cuyo enfoque apalanque la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estrategia 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 la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misión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la organización de mejorar la calidad de vida de la comunidad atendida y la generación de valor para sus grupos de interés y la sociedad en general. </a:t>
            </a:r>
            <a:endParaRPr lang="es-CO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s-CO" sz="17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s-CO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Buscamos 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trascender y orientarnos en prácticas en donde </a:t>
            </a:r>
            <a:r>
              <a:rPr lang="es-CO" sz="1700" b="1" dirty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</a:t>
            </a:r>
            <a:r>
              <a:rPr lang="es-CO" sz="1700" b="1" dirty="0" smtClean="0">
                <a:solidFill>
                  <a:srgbClr val="00B7CC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familia </a:t>
            </a:r>
            <a:r>
              <a:rPr lang="es-CO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convierte en un grupo de interés para la compañía, un vector de su propósito. </a:t>
            </a:r>
          </a:p>
        </p:txBody>
      </p:sp>
    </p:spTree>
    <p:extLst>
      <p:ext uri="{BB962C8B-B14F-4D97-AF65-F5344CB8AC3E}">
        <p14:creationId xmlns:p14="http://schemas.microsoft.com/office/powerpoint/2010/main" val="10334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1888671" y="935145"/>
            <a:ext cx="1845950" cy="4527754"/>
          </a:xfrm>
          <a:prstGeom prst="roundRect">
            <a:avLst>
              <a:gd name="adj" fmla="val 12672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redondeado 29"/>
          <p:cNvSpPr/>
          <p:nvPr/>
        </p:nvSpPr>
        <p:spPr>
          <a:xfrm>
            <a:off x="3986191" y="935144"/>
            <a:ext cx="1845950" cy="4527755"/>
          </a:xfrm>
          <a:prstGeom prst="roundRect">
            <a:avLst>
              <a:gd name="adj" fmla="val 14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redondeado 30"/>
          <p:cNvSpPr/>
          <p:nvPr/>
        </p:nvSpPr>
        <p:spPr>
          <a:xfrm>
            <a:off x="6079214" y="923805"/>
            <a:ext cx="1845950" cy="4527754"/>
          </a:xfrm>
          <a:prstGeom prst="roundRect">
            <a:avLst>
              <a:gd name="adj" fmla="val 12672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redondeado 31"/>
          <p:cNvSpPr/>
          <p:nvPr/>
        </p:nvSpPr>
        <p:spPr>
          <a:xfrm>
            <a:off x="8176734" y="923804"/>
            <a:ext cx="1845950" cy="4527755"/>
          </a:xfrm>
          <a:prstGeom prst="roundRect">
            <a:avLst>
              <a:gd name="adj" fmla="val 14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redondeado 3"/>
          <p:cNvSpPr/>
          <p:nvPr/>
        </p:nvSpPr>
        <p:spPr>
          <a:xfrm>
            <a:off x="1362984" y="2581616"/>
            <a:ext cx="9167322" cy="5451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-1462460" y="6068357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719237" y="6035792"/>
            <a:ext cx="338018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1 Rectángulo"/>
          <p:cNvSpPr/>
          <p:nvPr/>
        </p:nvSpPr>
        <p:spPr>
          <a:xfrm>
            <a:off x="1617102" y="5779311"/>
            <a:ext cx="885196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MX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Fundación </a:t>
            </a:r>
            <a:r>
              <a:rPr lang="es-MX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Másfamilia</a:t>
            </a: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 una entidad privada, sin ánimo de lucro, que se constituye en el 2003, para la protección, defensa y promoción de las familias, y en especial de aquéllas con dependencias (menores, mayores, discapacitados, </a:t>
            </a:r>
            <a:r>
              <a:rPr lang="es-MX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en su seno.</a:t>
            </a:r>
          </a:p>
        </p:txBody>
      </p:sp>
      <p:sp>
        <p:nvSpPr>
          <p:cNvPr id="13" name="Forma libre 12"/>
          <p:cNvSpPr/>
          <p:nvPr/>
        </p:nvSpPr>
        <p:spPr>
          <a:xfrm>
            <a:off x="1954264" y="2588164"/>
            <a:ext cx="1839719" cy="44950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7" tIns="99568" rIns="156146" bIns="156146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 </a:t>
            </a:r>
            <a:r>
              <a:rPr lang="es-CO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</a:t>
            </a:r>
            <a:endParaRPr lang="es-C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orma libre 16"/>
          <p:cNvSpPr/>
          <p:nvPr/>
        </p:nvSpPr>
        <p:spPr>
          <a:xfrm>
            <a:off x="3989306" y="2588164"/>
            <a:ext cx="1839719" cy="44950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9" rIns="156147" bIns="156146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              de gestión</a:t>
            </a:r>
            <a:endParaRPr lang="es-C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rma libre 18"/>
          <p:cNvSpPr/>
          <p:nvPr/>
        </p:nvSpPr>
        <p:spPr>
          <a:xfrm>
            <a:off x="6074080" y="2603662"/>
            <a:ext cx="1839719" cy="44950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9" rIns="156147" bIns="156146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Ventajas </a:t>
            </a:r>
            <a:r>
              <a:rPr lang="es-CO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internas</a:t>
            </a:r>
          </a:p>
        </p:txBody>
      </p:sp>
      <p:sp>
        <p:nvSpPr>
          <p:cNvPr id="21" name="Forma libre 20"/>
          <p:cNvSpPr/>
          <p:nvPr/>
        </p:nvSpPr>
        <p:spPr>
          <a:xfrm>
            <a:off x="8182965" y="2603662"/>
            <a:ext cx="1839719" cy="44950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8" rIns="156147" bIns="156146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Ventajas </a:t>
            </a:r>
            <a:r>
              <a:rPr lang="es-MX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externas</a:t>
            </a:r>
            <a:endParaRPr lang="es-CO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ortar rectángulo de esquina diagonal 21"/>
          <p:cNvSpPr/>
          <p:nvPr/>
        </p:nvSpPr>
        <p:spPr>
          <a:xfrm>
            <a:off x="4161713" y="-3397"/>
            <a:ext cx="3905025" cy="599450"/>
          </a:xfrm>
          <a:prstGeom prst="snip2DiagRect">
            <a:avLst/>
          </a:prstGeom>
          <a:solidFill>
            <a:srgbClr val="04B7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307397" y="96836"/>
            <a:ext cx="376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la iniciativa </a:t>
            </a:r>
            <a:r>
              <a:rPr lang="es-MX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efr</a:t>
            </a:r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CO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AEDEC6"/>
              </a:clrFrom>
              <a:clrTo>
                <a:srgbClr val="AEDEC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4075" y="1079191"/>
            <a:ext cx="1672473" cy="1242813"/>
          </a:xfrm>
          <a:prstGeom prst="rect">
            <a:avLst/>
          </a:prstGeom>
        </p:spPr>
      </p:pic>
      <p:pic>
        <p:nvPicPr>
          <p:cNvPr id="2052" name="Picture 4" descr="Ventajas y desventajas de contar con una plantilla autodidacta - Web Creare  R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63" y="1082262"/>
            <a:ext cx="1672472" cy="13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n png - imagen transparente descarga gratuit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40" y="1080570"/>
            <a:ext cx="1672472" cy="127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rtificado EFR, Empresas familiarmente responsables. Rentables hoy y mañ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04" y="1082261"/>
            <a:ext cx="1387037" cy="13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orma libre 24"/>
          <p:cNvSpPr/>
          <p:nvPr/>
        </p:nvSpPr>
        <p:spPr>
          <a:xfrm>
            <a:off x="1839022" y="3231242"/>
            <a:ext cx="1839719" cy="2184670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7" tIns="99568" rIns="156146" bIns="156146" numCol="1" spcCol="1270" anchor="t" anchorCtr="0">
            <a:noAutofit/>
          </a:bodyPr>
          <a:lstStyle/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CO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Es una </a:t>
            </a:r>
            <a:r>
              <a:rPr lang="es-CO" sz="13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good</a:t>
            </a:r>
            <a:r>
              <a:rPr lang="es-CO" sz="13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s-CO" sz="13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practice</a:t>
            </a:r>
            <a:r>
              <a:rPr lang="es-CO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Naciones Unidas desde el año </a:t>
            </a:r>
            <a:r>
              <a:rPr lang="es-CO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2012.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CO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CO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Es certificable y forma parte de la Responsabilidad Social Empresarial. </a:t>
            </a:r>
          </a:p>
        </p:txBody>
      </p:sp>
      <p:sp>
        <p:nvSpPr>
          <p:cNvPr id="26" name="Forma libre 25"/>
          <p:cNvSpPr/>
          <p:nvPr/>
        </p:nvSpPr>
        <p:spPr>
          <a:xfrm>
            <a:off x="3877315" y="3228443"/>
            <a:ext cx="2032900" cy="218985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9" rIns="156147" bIns="156146" numCol="1" spcCol="1270" anchor="t" anchorCtr="0">
            <a:noAutofit/>
          </a:bodyPr>
          <a:lstStyle/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CO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Orientado </a:t>
            </a:r>
            <a:r>
              <a:rPr lang="es-CO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la conciliación de la vida personal, familiar y laboral, basado en la mejora continua y orientado a la obtención de </a:t>
            </a:r>
            <a:r>
              <a:rPr lang="es-CO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resultados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CO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CO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 da en una cultura empresarial de flexibilidad, respeto y compromiso mutuo</a:t>
            </a:r>
          </a:p>
        </p:txBody>
      </p:sp>
      <p:sp>
        <p:nvSpPr>
          <p:cNvPr id="27" name="Forma libre 26"/>
          <p:cNvSpPr/>
          <p:nvPr/>
        </p:nvSpPr>
        <p:spPr>
          <a:xfrm>
            <a:off x="6088534" y="3228443"/>
            <a:ext cx="1980510" cy="218985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9" rIns="156147" bIns="156146" numCol="1" spcCol="1270" anchor="t" anchorCtr="0">
            <a:noAutofit/>
          </a:bodyPr>
          <a:lstStyle/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Productividad</a:t>
            </a:r>
            <a:endParaRPr lang="es-CO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Valores corporativos.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Compromiso colaborador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Gestión del talento diverso. 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Atracción/Retención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Salario emocional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  <a:sym typeface="Tahoma"/>
              </a:rPr>
              <a:t>La Excelencia</a:t>
            </a:r>
            <a:endParaRPr lang="es-ES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rma libre 27"/>
          <p:cNvSpPr/>
          <p:nvPr/>
        </p:nvSpPr>
        <p:spPr>
          <a:xfrm>
            <a:off x="8258393" y="3228443"/>
            <a:ext cx="1839719" cy="2189851"/>
          </a:xfrm>
          <a:custGeom>
            <a:avLst/>
            <a:gdLst>
              <a:gd name="connsiteX0" fmla="*/ 193170 w 1839718"/>
              <a:gd name="connsiteY0" fmla="*/ 0 h 2666034"/>
              <a:gd name="connsiteX1" fmla="*/ 1646548 w 1839718"/>
              <a:gd name="connsiteY1" fmla="*/ 0 h 2666034"/>
              <a:gd name="connsiteX2" fmla="*/ 1839718 w 1839718"/>
              <a:gd name="connsiteY2" fmla="*/ 193170 h 2666034"/>
              <a:gd name="connsiteX3" fmla="*/ 1839718 w 1839718"/>
              <a:gd name="connsiteY3" fmla="*/ 2666034 h 2666034"/>
              <a:gd name="connsiteX4" fmla="*/ 1839718 w 1839718"/>
              <a:gd name="connsiteY4" fmla="*/ 2666034 h 2666034"/>
              <a:gd name="connsiteX5" fmla="*/ 0 w 1839718"/>
              <a:gd name="connsiteY5" fmla="*/ 2666034 h 2666034"/>
              <a:gd name="connsiteX6" fmla="*/ 0 w 1839718"/>
              <a:gd name="connsiteY6" fmla="*/ 2666034 h 2666034"/>
              <a:gd name="connsiteX7" fmla="*/ 0 w 1839718"/>
              <a:gd name="connsiteY7" fmla="*/ 193170 h 2666034"/>
              <a:gd name="connsiteX8" fmla="*/ 193170 w 1839718"/>
              <a:gd name="connsiteY8" fmla="*/ 0 h 266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718" h="2666034">
                <a:moveTo>
                  <a:pt x="1646548" y="2666034"/>
                </a:moveTo>
                <a:lnTo>
                  <a:pt x="193170" y="2666034"/>
                </a:lnTo>
                <a:cubicBezTo>
                  <a:pt x="86485" y="2666034"/>
                  <a:pt x="0" y="2579549"/>
                  <a:pt x="0" y="2472864"/>
                </a:cubicBezTo>
                <a:lnTo>
                  <a:pt x="0" y="0"/>
                </a:lnTo>
                <a:lnTo>
                  <a:pt x="0" y="0"/>
                </a:lnTo>
                <a:lnTo>
                  <a:pt x="1839718" y="0"/>
                </a:lnTo>
                <a:lnTo>
                  <a:pt x="1839718" y="0"/>
                </a:lnTo>
                <a:lnTo>
                  <a:pt x="1839718" y="2472864"/>
                </a:lnTo>
                <a:cubicBezTo>
                  <a:pt x="1839718" y="2579549"/>
                  <a:pt x="1753233" y="2666034"/>
                  <a:pt x="1646548" y="266603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146" tIns="99568" rIns="156147" bIns="156146" numCol="1" spcCol="1270" anchor="t" anchorCtr="0">
            <a:noAutofit/>
          </a:bodyPr>
          <a:lstStyle/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MX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Mejora </a:t>
            </a:r>
            <a:r>
              <a:rPr lang="es-MX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Continua </a:t>
            </a:r>
            <a:endParaRPr lang="es-CO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MX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MX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Reputación </a:t>
            </a:r>
            <a:r>
              <a:rPr lang="es-MX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corporativa</a:t>
            </a: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MX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MX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Competitividad</a:t>
            </a:r>
            <a:endParaRPr lang="es-MX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MX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MX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Atracción </a:t>
            </a:r>
            <a:r>
              <a:rPr lang="es-MX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 talento</a:t>
            </a:r>
            <a:endParaRPr lang="es-CO" sz="13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2368722" y="1426608"/>
            <a:ext cx="7637173" cy="953465"/>
            <a:chOff x="399245" y="1210615"/>
            <a:chExt cx="7637173" cy="953465"/>
          </a:xfrm>
        </p:grpSpPr>
        <p:sp>
          <p:nvSpPr>
            <p:cNvPr id="2" name="Rectángulo 1"/>
            <p:cNvSpPr/>
            <p:nvPr/>
          </p:nvSpPr>
          <p:spPr>
            <a:xfrm>
              <a:off x="399245" y="1210615"/>
              <a:ext cx="7637173" cy="9534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165" y="1311829"/>
              <a:ext cx="1313644" cy="735987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2504076" y="1362165"/>
              <a:ext cx="53691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CO" sz="16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Se desarrolla a través del Modelo de Gestión efr: herramienta de gestión organizacional y apalancamiento del negocio. 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368722" y="2637250"/>
            <a:ext cx="7637174" cy="1048016"/>
            <a:chOff x="399244" y="2667538"/>
            <a:chExt cx="7637174" cy="1048016"/>
          </a:xfrm>
        </p:grpSpPr>
        <p:sp>
          <p:nvSpPr>
            <p:cNvPr id="5" name="Rectángulo 4"/>
            <p:cNvSpPr/>
            <p:nvPr/>
          </p:nvSpPr>
          <p:spPr>
            <a:xfrm>
              <a:off x="399244" y="2667538"/>
              <a:ext cx="7637174" cy="104801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Picture 2" descr="Mejoramiento y optimización de procesos – Encubex Colombi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165" y="2706607"/>
              <a:ext cx="1173587" cy="874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/>
            <p:cNvSpPr/>
            <p:nvPr/>
          </p:nvSpPr>
          <p:spPr>
            <a:xfrm>
              <a:off x="2501851" y="2851380"/>
              <a:ext cx="509652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6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Modelo de mejora continua, con un liderazgo contemporáneo y una nueva visión de desarrollo de las personas.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2368722" y="3942443"/>
            <a:ext cx="7637174" cy="1048016"/>
            <a:chOff x="399244" y="4219012"/>
            <a:chExt cx="7637174" cy="1048016"/>
          </a:xfrm>
        </p:grpSpPr>
        <p:sp>
          <p:nvSpPr>
            <p:cNvPr id="8" name="Rectángulo 7"/>
            <p:cNvSpPr/>
            <p:nvPr/>
          </p:nvSpPr>
          <p:spPr>
            <a:xfrm>
              <a:off x="399244" y="4219012"/>
              <a:ext cx="7637174" cy="104801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080" y="4324547"/>
              <a:ext cx="1065756" cy="83694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501851" y="4450631"/>
              <a:ext cx="53713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6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Propende por personas más felices, sociedades más incluyentes y entidades más competitivas.   </a:t>
              </a:r>
            </a:p>
          </p:txBody>
        </p:sp>
      </p:grpSp>
      <p:sp>
        <p:nvSpPr>
          <p:cNvPr id="14" name="Shape 104"/>
          <p:cNvSpPr txBox="1">
            <a:spLocks noChangeArrowheads="1"/>
          </p:cNvSpPr>
          <p:nvPr/>
        </p:nvSpPr>
        <p:spPr bwMode="auto">
          <a:xfrm>
            <a:off x="2567219" y="243651"/>
            <a:ext cx="7000634" cy="646331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6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CO" dirty="0"/>
              <a:t>¿Cómo se desarrolla la iniciativa </a:t>
            </a:r>
            <a:r>
              <a:rPr lang="es-CO" dirty="0">
                <a:solidFill>
                  <a:schemeClr val="accent2"/>
                </a:solidFill>
              </a:rPr>
              <a:t>efr</a:t>
            </a:r>
            <a:r>
              <a:rPr lang="es-CO" dirty="0"/>
              <a:t>?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40442" y="5370673"/>
            <a:ext cx="10693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Fundación Másfamilia, es una entidad privada, sin ánimo de lucro, que se constituye en el 2003, para la protección, defensa y promoción de las familias, y en especial de aquéllas con dependencias (menores, mayores, discapacitados, </a:t>
            </a:r>
            <a:r>
              <a:rPr lang="es-MX" dirty="0" err="1" smtClean="0">
                <a:solidFill>
                  <a:srgbClr val="0070C0"/>
                </a:solidFill>
                <a:latin typeface="Arial Narrow" panose="020B0606020202030204" pitchFamily="34" charset="0"/>
              </a:rPr>
              <a:t>etc</a:t>
            </a:r>
            <a:r>
              <a:rPr lang="es-MX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), en su seno.</a:t>
            </a:r>
            <a:endParaRPr lang="es-MX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4"/>
          <p:cNvSpPr txBox="1">
            <a:spLocks noChangeArrowheads="1"/>
          </p:cNvSpPr>
          <p:nvPr/>
        </p:nvSpPr>
        <p:spPr bwMode="auto">
          <a:xfrm rot="16200000">
            <a:off x="-1598543" y="2623745"/>
            <a:ext cx="5254282" cy="1200329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6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CO" dirty="0"/>
              <a:t>¿Qué significa ser una empresa </a:t>
            </a:r>
            <a:r>
              <a:rPr lang="es-CO" dirty="0">
                <a:solidFill>
                  <a:schemeClr val="accent2"/>
                </a:solidFill>
              </a:rPr>
              <a:t>efr</a:t>
            </a:r>
            <a:r>
              <a:rPr lang="es-CO" dirty="0"/>
              <a:t>? 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2466310" y="504380"/>
            <a:ext cx="8004643" cy="1547697"/>
            <a:chOff x="2442453" y="596768"/>
            <a:chExt cx="8004643" cy="1547697"/>
          </a:xfrm>
        </p:grpSpPr>
        <p:sp>
          <p:nvSpPr>
            <p:cNvPr id="14" name="Rectángulo redondeado 13"/>
            <p:cNvSpPr/>
            <p:nvPr/>
          </p:nvSpPr>
          <p:spPr>
            <a:xfrm>
              <a:off x="3216302" y="889829"/>
              <a:ext cx="7230794" cy="9116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453" y="596768"/>
              <a:ext cx="1547697" cy="1547697"/>
            </a:xfrm>
            <a:prstGeom prst="ellipse">
              <a:avLst/>
            </a:prstGeom>
          </p:spPr>
        </p:pic>
        <p:sp>
          <p:nvSpPr>
            <p:cNvPr id="9" name="Rectángulo 8"/>
            <p:cNvSpPr/>
            <p:nvPr/>
          </p:nvSpPr>
          <p:spPr>
            <a:xfrm>
              <a:off x="4097480" y="1044977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just">
                <a:buFont typeface="+mj-lt"/>
                <a:buNone/>
              </a:pPr>
              <a:r>
                <a:rPr lang="es-ES_tradnl" sz="1600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Cambio de cultura organizacional con un estilo de liderazgo humanizado orientado no sólo a los resultados sino también a las personas.</a:t>
              </a:r>
              <a:endParaRPr lang="es-ES" sz="16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420317" y="2304851"/>
            <a:ext cx="8026779" cy="1556336"/>
            <a:chOff x="2398179" y="2094496"/>
            <a:chExt cx="8026779" cy="1556336"/>
          </a:xfrm>
        </p:grpSpPr>
        <p:sp>
          <p:nvSpPr>
            <p:cNvPr id="15" name="Rectángulo redondeado 14"/>
            <p:cNvSpPr/>
            <p:nvPr/>
          </p:nvSpPr>
          <p:spPr>
            <a:xfrm>
              <a:off x="3194164" y="2437526"/>
              <a:ext cx="7230794" cy="9116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075342" y="2600861"/>
              <a:ext cx="58807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buFont typeface="+mj-lt"/>
                <a:buNone/>
              </a:pPr>
              <a:r>
                <a:rPr lang="es-ES" sz="1600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Implementación de políticas y prácticas que sustenten la gestión de la conciliación entre la vida personal, laboral y familiar.</a:t>
              </a: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t="8062" b="11804"/>
            <a:stretch/>
          </p:blipFill>
          <p:spPr>
            <a:xfrm>
              <a:off x="2398179" y="2094496"/>
              <a:ext cx="1591971" cy="1556336"/>
            </a:xfrm>
            <a:prstGeom prst="ellipse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2466310" y="4204217"/>
            <a:ext cx="7980786" cy="1466053"/>
            <a:chOff x="2444172" y="3947873"/>
            <a:chExt cx="7980786" cy="1466053"/>
          </a:xfrm>
        </p:grpSpPr>
        <p:sp>
          <p:nvSpPr>
            <p:cNvPr id="17" name="Rectángulo redondeado 16"/>
            <p:cNvSpPr/>
            <p:nvPr/>
          </p:nvSpPr>
          <p:spPr>
            <a:xfrm>
              <a:off x="3194164" y="4146647"/>
              <a:ext cx="7230794" cy="91160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172" y="3947873"/>
              <a:ext cx="1545978" cy="1466053"/>
            </a:xfrm>
            <a:prstGeom prst="ellipse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4097480" y="4178764"/>
              <a:ext cx="6096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Font typeface="+mj-lt"/>
                <a:buNone/>
              </a:pPr>
              <a:r>
                <a:rPr lang="es-ES_tradnl" sz="1600" dirty="0">
                  <a:solidFill>
                    <a:schemeClr val="bg1"/>
                  </a:solidFill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 mayor compromiso de cada colaborador para lograr una empresa sostenible, productiva, exitosa. La conciliación implica mayores resultados a partir de empleados más felices</a:t>
              </a:r>
              <a:endParaRPr lang="es-ES" sz="1600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2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83791" y="2425228"/>
            <a:ext cx="4890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 smtClean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Porque</a:t>
            </a:r>
            <a:r>
              <a:rPr lang="es-CO" b="1" dirty="0" smtClean="0">
                <a:solidFill>
                  <a:srgbClr val="FF000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b="1" dirty="0" smtClean="0">
                <a:solidFill>
                  <a:srgbClr val="F25A16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familia </a:t>
            </a:r>
            <a:r>
              <a:rPr lang="es-CO" b="1" dirty="0" smtClean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un grupo de interés de suma importancia para </a:t>
            </a:r>
            <a:r>
              <a:rPr lang="es-CO" b="1" dirty="0" smtClean="0">
                <a:solidFill>
                  <a:srgbClr val="00B0F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Triple A</a:t>
            </a:r>
            <a:r>
              <a:rPr lang="es-CO" b="1" dirty="0" smtClean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organización que está orientada a facilitar el cumplimiento de las metas empresariales y personales, pero sobre todo, a propender por personas más felices y empresas más productivas.</a:t>
            </a:r>
            <a:endParaRPr lang="es-CO" sz="2000" b="1" dirty="0"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hape 104"/>
          <p:cNvSpPr txBox="1">
            <a:spLocks noChangeArrowheads="1"/>
          </p:cNvSpPr>
          <p:nvPr/>
        </p:nvSpPr>
        <p:spPr bwMode="auto">
          <a:xfrm>
            <a:off x="1547445" y="346709"/>
            <a:ext cx="9312813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6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CO" dirty="0"/>
              <a:t>¿Por qué para Triple A es importante ser </a:t>
            </a:r>
            <a:r>
              <a:rPr lang="es-CO" dirty="0">
                <a:solidFill>
                  <a:schemeClr val="accent2"/>
                </a:solidFill>
              </a:rPr>
              <a:t>efr</a:t>
            </a:r>
            <a:r>
              <a:rPr lang="es-CO" dirty="0"/>
              <a:t>? 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8066715" y="2163950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8138102" y="4514464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8" y="1514478"/>
            <a:ext cx="5823558" cy="388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4"/>
          <p:cNvSpPr txBox="1">
            <a:spLocks noChangeArrowheads="1"/>
          </p:cNvSpPr>
          <p:nvPr/>
        </p:nvSpPr>
        <p:spPr bwMode="auto">
          <a:xfrm>
            <a:off x="2339926" y="272766"/>
            <a:ext cx="7637172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buClr>
                <a:srgbClr val="FFFFFF"/>
              </a:buClr>
              <a:buSzPct val="25000"/>
              <a:defRPr sz="3600" b="1">
                <a:solidFill>
                  <a:srgbClr val="00B0F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CO" dirty="0"/>
              <a:t>El alcance del modelo </a:t>
            </a:r>
            <a:r>
              <a:rPr lang="es-CO" dirty="0">
                <a:solidFill>
                  <a:schemeClr val="accent2"/>
                </a:solidFill>
              </a:rPr>
              <a:t>efr</a:t>
            </a:r>
            <a:r>
              <a:rPr lang="es-CO" dirty="0"/>
              <a:t> va dirigido a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392621" y="4822742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392622" y="1968214"/>
            <a:ext cx="279354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86283" y="2067648"/>
            <a:ext cx="4606220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defRPr b="1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CO" dirty="0"/>
              <a:t>El modelo de efr tiene un alcance a las gerencias de: General, De Operaciones, Planeación, Financiera y Administrativa, Comercial, Aseo y Asuntos </a:t>
            </a:r>
            <a:r>
              <a:rPr lang="es-CO" dirty="0" smtClean="0"/>
              <a:t>Legales.</a:t>
            </a:r>
            <a:endParaRPr lang="es-CO" dirty="0"/>
          </a:p>
          <a:p>
            <a:endParaRPr lang="es-CO" dirty="0"/>
          </a:p>
          <a:p>
            <a:r>
              <a:rPr lang="es-CO" dirty="0"/>
              <a:t>La totalidad de la planta de personal directa que labora en Barranquilla y en los 14 municipios del Atlántico en los que presta servicio d Acueducto, Alcantarillado y </a:t>
            </a:r>
            <a:r>
              <a:rPr lang="es-CO" dirty="0" smtClean="0"/>
              <a:t>Aseo.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 b="13071"/>
          <a:stretch/>
        </p:blipFill>
        <p:spPr>
          <a:xfrm>
            <a:off x="5795890" y="1749558"/>
            <a:ext cx="5556738" cy="32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1798</Words>
  <Application>Microsoft Office PowerPoint</Application>
  <PresentationFormat>Panorámica</PresentationFormat>
  <Paragraphs>175</Paragraphs>
  <Slides>20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Arial Unicode MS</vt:lpstr>
      <vt:lpstr>Arial</vt:lpstr>
      <vt:lpstr>Arial Black</vt:lpstr>
      <vt:lpstr>Arial Narrow</vt:lpstr>
      <vt:lpstr>Bernard MT Condensed</vt:lpstr>
      <vt:lpstr>Calibri</vt:lpstr>
      <vt:lpstr>Calibri Light</vt:lpstr>
      <vt:lpstr>Tahoma</vt:lpstr>
      <vt:lpstr>Times New Roman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Carmen Toncel Pérez</dc:creator>
  <cp:lastModifiedBy>Karina Villarreal Torregroza</cp:lastModifiedBy>
  <cp:revision>41</cp:revision>
  <dcterms:created xsi:type="dcterms:W3CDTF">2020-08-21T22:01:04Z</dcterms:created>
  <dcterms:modified xsi:type="dcterms:W3CDTF">2022-09-24T17:02:19Z</dcterms:modified>
</cp:coreProperties>
</file>